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handoutMasterIdLst>
    <p:handoutMasterId r:id="rId50"/>
  </p:handoutMasterIdLst>
  <p:sldIdLst>
    <p:sldId id="574" r:id="rId2"/>
    <p:sldId id="575" r:id="rId3"/>
    <p:sldId id="412" r:id="rId4"/>
    <p:sldId id="868" r:id="rId5"/>
    <p:sldId id="867" r:id="rId6"/>
    <p:sldId id="892" r:id="rId7"/>
    <p:sldId id="891" r:id="rId8"/>
    <p:sldId id="869" r:id="rId9"/>
    <p:sldId id="890" r:id="rId10"/>
    <p:sldId id="879" r:id="rId11"/>
    <p:sldId id="827" r:id="rId12"/>
    <p:sldId id="933" r:id="rId13"/>
    <p:sldId id="907" r:id="rId14"/>
    <p:sldId id="871" r:id="rId15"/>
    <p:sldId id="935" r:id="rId16"/>
    <p:sldId id="934" r:id="rId17"/>
    <p:sldId id="872" r:id="rId18"/>
    <p:sldId id="932" r:id="rId19"/>
    <p:sldId id="743" r:id="rId20"/>
    <p:sldId id="873" r:id="rId21"/>
    <p:sldId id="874" r:id="rId22"/>
    <p:sldId id="876" r:id="rId23"/>
    <p:sldId id="930" r:id="rId24"/>
    <p:sldId id="878" r:id="rId25"/>
    <p:sldId id="929" r:id="rId26"/>
    <p:sldId id="938" r:id="rId27"/>
    <p:sldId id="917" r:id="rId28"/>
    <p:sldId id="870" r:id="rId29"/>
    <p:sldId id="953" r:id="rId30"/>
    <p:sldId id="859" r:id="rId31"/>
    <p:sldId id="856" r:id="rId32"/>
    <p:sldId id="865" r:id="rId33"/>
    <p:sldId id="854" r:id="rId34"/>
    <p:sldId id="921" r:id="rId35"/>
    <p:sldId id="924" r:id="rId36"/>
    <p:sldId id="954" r:id="rId37"/>
    <p:sldId id="857" r:id="rId38"/>
    <p:sldId id="853" r:id="rId39"/>
    <p:sldId id="858" r:id="rId40"/>
    <p:sldId id="849" r:id="rId41"/>
    <p:sldId id="923" r:id="rId42"/>
    <p:sldId id="920" r:id="rId43"/>
    <p:sldId id="926" r:id="rId44"/>
    <p:sldId id="820" r:id="rId45"/>
    <p:sldId id="802" r:id="rId46"/>
    <p:sldId id="952" r:id="rId47"/>
    <p:sldId id="391" r:id="rId48"/>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E6F8C8-5E94-46B7-B918-8EE5F73ABD9E}">
          <p14:sldIdLst>
            <p14:sldId id="574"/>
            <p14:sldId id="575"/>
            <p14:sldId id="412"/>
            <p14:sldId id="868"/>
            <p14:sldId id="867"/>
            <p14:sldId id="892"/>
            <p14:sldId id="891"/>
            <p14:sldId id="869"/>
            <p14:sldId id="890"/>
            <p14:sldId id="879"/>
            <p14:sldId id="827"/>
            <p14:sldId id="933"/>
            <p14:sldId id="907"/>
            <p14:sldId id="871"/>
            <p14:sldId id="935"/>
            <p14:sldId id="934"/>
            <p14:sldId id="872"/>
            <p14:sldId id="932"/>
            <p14:sldId id="743"/>
            <p14:sldId id="873"/>
            <p14:sldId id="874"/>
            <p14:sldId id="876"/>
            <p14:sldId id="930"/>
            <p14:sldId id="878"/>
            <p14:sldId id="929"/>
            <p14:sldId id="938"/>
            <p14:sldId id="917"/>
            <p14:sldId id="870"/>
            <p14:sldId id="953"/>
            <p14:sldId id="859"/>
            <p14:sldId id="856"/>
            <p14:sldId id="865"/>
            <p14:sldId id="854"/>
            <p14:sldId id="921"/>
            <p14:sldId id="924"/>
            <p14:sldId id="954"/>
            <p14:sldId id="857"/>
            <p14:sldId id="853"/>
            <p14:sldId id="858"/>
            <p14:sldId id="849"/>
            <p14:sldId id="923"/>
            <p14:sldId id="920"/>
            <p14:sldId id="926"/>
            <p14:sldId id="820"/>
            <p14:sldId id="802"/>
            <p14:sldId id="952"/>
            <p14:sldId id="3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 Belanger" initials="IB" lastIdx="1" clrIdx="0">
    <p:extLst>
      <p:ext uri="{19B8F6BF-5375-455C-9EA6-DF929625EA0E}">
        <p15:presenceInfo xmlns:p15="http://schemas.microsoft.com/office/powerpoint/2012/main" userId="1a5b54e2ca8fc817" providerId="Windows Live"/>
      </p:ext>
    </p:extLst>
  </p:cmAuthor>
  <p:cmAuthor id="2" name="Owner" initials="O" lastIdx="0" clrIdx="1">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612"/>
    <a:srgbClr val="5BF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1727" autoAdjust="0"/>
  </p:normalViewPr>
  <p:slideViewPr>
    <p:cSldViewPr>
      <p:cViewPr varScale="1">
        <p:scale>
          <a:sx n="51" d="100"/>
          <a:sy n="51" d="100"/>
        </p:scale>
        <p:origin x="2376" y="38"/>
      </p:cViewPr>
      <p:guideLst>
        <p:guide orient="horz" pos="2160"/>
        <p:guide pos="2880"/>
      </p:guideLst>
    </p:cSldViewPr>
  </p:slideViewPr>
  <p:outlineViewPr>
    <p:cViewPr>
      <p:scale>
        <a:sx n="33" d="100"/>
        <a:sy n="33" d="100"/>
      </p:scale>
      <p:origin x="0" y="3576"/>
    </p:cViewPr>
  </p:outlineViewPr>
  <p:notesTextViewPr>
    <p:cViewPr>
      <p:scale>
        <a:sx n="3" d="2"/>
        <a:sy n="3" d="2"/>
      </p:scale>
      <p:origin x="0" y="0"/>
    </p:cViewPr>
  </p:notesTextViewPr>
  <p:sorterViewPr>
    <p:cViewPr>
      <p:scale>
        <a:sx n="66" d="100"/>
        <a:sy n="66" d="100"/>
      </p:scale>
      <p:origin x="0" y="0"/>
    </p:cViewPr>
  </p:sorterViewPr>
  <p:notesViewPr>
    <p:cSldViewPr>
      <p:cViewPr>
        <p:scale>
          <a:sx n="75" d="100"/>
          <a:sy n="75" d="100"/>
        </p:scale>
        <p:origin x="2430" y="-2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ABC70-AD5F-44AC-A66B-CEFC427215A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2AF7FE2-98EF-478E-BA4B-416F33EB3746}">
      <dgm:prSet/>
      <dgm:spPr/>
      <dgm:t>
        <a:bodyPr/>
        <a:lstStyle/>
        <a:p>
          <a:pPr>
            <a:lnSpc>
              <a:spcPct val="100000"/>
            </a:lnSpc>
            <a:defRPr b="1"/>
          </a:pPr>
          <a:r>
            <a:rPr lang="en-US" dirty="0"/>
            <a:t>Light</a:t>
          </a:r>
        </a:p>
      </dgm:t>
    </dgm:pt>
    <dgm:pt modelId="{7EEF8B79-D84A-40F8-939B-97D06C9BF54F}" type="parTrans" cxnId="{2FAAD88A-1F0D-4AA0-BF93-519D7ED827D8}">
      <dgm:prSet/>
      <dgm:spPr/>
      <dgm:t>
        <a:bodyPr/>
        <a:lstStyle/>
        <a:p>
          <a:endParaRPr lang="en-US"/>
        </a:p>
      </dgm:t>
    </dgm:pt>
    <dgm:pt modelId="{08191560-48C7-4FE6-843F-8606C440D7CA}" type="sibTrans" cxnId="{2FAAD88A-1F0D-4AA0-BF93-519D7ED827D8}">
      <dgm:prSet/>
      <dgm:spPr/>
      <dgm:t>
        <a:bodyPr/>
        <a:lstStyle/>
        <a:p>
          <a:endParaRPr lang="en-US"/>
        </a:p>
      </dgm:t>
    </dgm:pt>
    <dgm:pt modelId="{5B7E4948-7121-484D-B848-9E324A198DA7}">
      <dgm:prSet/>
      <dgm:spPr/>
      <dgm:t>
        <a:bodyPr/>
        <a:lstStyle/>
        <a:p>
          <a:pPr>
            <a:lnSpc>
              <a:spcPct val="100000"/>
            </a:lnSpc>
          </a:pPr>
          <a:r>
            <a:rPr lang="en-US" dirty="0"/>
            <a:t>Give them the LIGHT they need</a:t>
          </a:r>
        </a:p>
      </dgm:t>
    </dgm:pt>
    <dgm:pt modelId="{535F7F61-1F57-44F5-B500-B1893E7D9F58}" type="parTrans" cxnId="{823842C5-3035-4C57-9287-47B8488E4959}">
      <dgm:prSet/>
      <dgm:spPr/>
      <dgm:t>
        <a:bodyPr/>
        <a:lstStyle/>
        <a:p>
          <a:endParaRPr lang="en-US"/>
        </a:p>
      </dgm:t>
    </dgm:pt>
    <dgm:pt modelId="{E0FCC087-DEA1-4458-812D-FFA855581C0D}" type="sibTrans" cxnId="{823842C5-3035-4C57-9287-47B8488E4959}">
      <dgm:prSet/>
      <dgm:spPr/>
      <dgm:t>
        <a:bodyPr/>
        <a:lstStyle/>
        <a:p>
          <a:endParaRPr lang="en-US"/>
        </a:p>
      </dgm:t>
    </dgm:pt>
    <dgm:pt modelId="{86E8B376-E10D-46B8-BD60-A1B3A9127FFF}">
      <dgm:prSet/>
      <dgm:spPr/>
      <dgm:t>
        <a:bodyPr/>
        <a:lstStyle/>
        <a:p>
          <a:pPr>
            <a:lnSpc>
              <a:spcPct val="100000"/>
            </a:lnSpc>
            <a:defRPr b="1"/>
          </a:pPr>
          <a:r>
            <a:rPr lang="en-US" dirty="0"/>
            <a:t>Water</a:t>
          </a:r>
        </a:p>
      </dgm:t>
    </dgm:pt>
    <dgm:pt modelId="{EA753B04-B6B7-4024-901C-9AA7F6A4FF1F}" type="parTrans" cxnId="{BAE48EF7-989C-4737-ADE0-F66D0D0E97EA}">
      <dgm:prSet/>
      <dgm:spPr/>
      <dgm:t>
        <a:bodyPr/>
        <a:lstStyle/>
        <a:p>
          <a:endParaRPr lang="en-US"/>
        </a:p>
      </dgm:t>
    </dgm:pt>
    <dgm:pt modelId="{38A421E8-8BD1-49D2-821A-C7608EC02F7C}" type="sibTrans" cxnId="{BAE48EF7-989C-4737-ADE0-F66D0D0E97EA}">
      <dgm:prSet/>
      <dgm:spPr/>
      <dgm:t>
        <a:bodyPr/>
        <a:lstStyle/>
        <a:p>
          <a:endParaRPr lang="en-US"/>
        </a:p>
      </dgm:t>
    </dgm:pt>
    <dgm:pt modelId="{36D7035E-CFD9-4EA2-BCA9-B78A29DBD082}">
      <dgm:prSet/>
      <dgm:spPr/>
      <dgm:t>
        <a:bodyPr/>
        <a:lstStyle/>
        <a:p>
          <a:pPr>
            <a:lnSpc>
              <a:spcPct val="100000"/>
            </a:lnSpc>
          </a:pPr>
          <a:r>
            <a:rPr lang="en-US" dirty="0"/>
            <a:t>Give them the WATER they need</a:t>
          </a:r>
        </a:p>
      </dgm:t>
    </dgm:pt>
    <dgm:pt modelId="{1F7A95BA-3CF7-4DFA-A045-209F54454803}" type="parTrans" cxnId="{1EF531C9-1DE8-49B6-82BD-77DE203818D7}">
      <dgm:prSet/>
      <dgm:spPr/>
      <dgm:t>
        <a:bodyPr/>
        <a:lstStyle/>
        <a:p>
          <a:endParaRPr lang="en-US"/>
        </a:p>
      </dgm:t>
    </dgm:pt>
    <dgm:pt modelId="{37858647-C676-4045-BA19-0B4C65789A70}" type="sibTrans" cxnId="{1EF531C9-1DE8-49B6-82BD-77DE203818D7}">
      <dgm:prSet/>
      <dgm:spPr/>
      <dgm:t>
        <a:bodyPr/>
        <a:lstStyle/>
        <a:p>
          <a:endParaRPr lang="en-US"/>
        </a:p>
      </dgm:t>
    </dgm:pt>
    <dgm:pt modelId="{4873EB8D-CFE7-4884-A6C9-5F4F0813A732}">
      <dgm:prSet/>
      <dgm:spPr/>
      <dgm:t>
        <a:bodyPr/>
        <a:lstStyle/>
        <a:p>
          <a:pPr>
            <a:lnSpc>
              <a:spcPct val="100000"/>
            </a:lnSpc>
            <a:defRPr b="1"/>
          </a:pPr>
          <a:r>
            <a:rPr lang="en-US" dirty="0"/>
            <a:t>Humidity</a:t>
          </a:r>
        </a:p>
      </dgm:t>
    </dgm:pt>
    <dgm:pt modelId="{D7DD6F91-776C-42D8-9760-A6EC72064E0B}" type="parTrans" cxnId="{94D138D0-2B19-4BBC-AC59-EA0A263ECB5F}">
      <dgm:prSet/>
      <dgm:spPr/>
      <dgm:t>
        <a:bodyPr/>
        <a:lstStyle/>
        <a:p>
          <a:endParaRPr lang="en-US"/>
        </a:p>
      </dgm:t>
    </dgm:pt>
    <dgm:pt modelId="{B1E7F444-7FD8-4714-B916-B6736D89CB6F}" type="sibTrans" cxnId="{94D138D0-2B19-4BBC-AC59-EA0A263ECB5F}">
      <dgm:prSet/>
      <dgm:spPr/>
      <dgm:t>
        <a:bodyPr/>
        <a:lstStyle/>
        <a:p>
          <a:endParaRPr lang="en-US"/>
        </a:p>
      </dgm:t>
    </dgm:pt>
    <dgm:pt modelId="{29513DC6-4756-4711-BD93-2FE5FB570550}">
      <dgm:prSet/>
      <dgm:spPr/>
      <dgm:t>
        <a:bodyPr/>
        <a:lstStyle/>
        <a:p>
          <a:pPr>
            <a:lnSpc>
              <a:spcPct val="100000"/>
            </a:lnSpc>
          </a:pPr>
          <a:r>
            <a:rPr lang="en-US" dirty="0"/>
            <a:t>Give them the HUMIDITY they need</a:t>
          </a:r>
        </a:p>
      </dgm:t>
    </dgm:pt>
    <dgm:pt modelId="{24946F29-A8C3-435E-841A-BC587306F8FB}" type="parTrans" cxnId="{EB1EC1E1-89DD-4391-890A-73E5623210FD}">
      <dgm:prSet/>
      <dgm:spPr/>
      <dgm:t>
        <a:bodyPr/>
        <a:lstStyle/>
        <a:p>
          <a:endParaRPr lang="en-US"/>
        </a:p>
      </dgm:t>
    </dgm:pt>
    <dgm:pt modelId="{AC07521F-8287-4831-B7FD-D2FAA40871D3}" type="sibTrans" cxnId="{EB1EC1E1-89DD-4391-890A-73E5623210FD}">
      <dgm:prSet/>
      <dgm:spPr/>
      <dgm:t>
        <a:bodyPr/>
        <a:lstStyle/>
        <a:p>
          <a:endParaRPr lang="en-US"/>
        </a:p>
      </dgm:t>
    </dgm:pt>
    <dgm:pt modelId="{BF59281E-846D-4F51-A69F-676CBA15519A}">
      <dgm:prSet/>
      <dgm:spPr/>
      <dgm:t>
        <a:bodyPr/>
        <a:lstStyle/>
        <a:p>
          <a:pPr>
            <a:lnSpc>
              <a:spcPct val="100000"/>
            </a:lnSpc>
            <a:defRPr b="1"/>
          </a:pPr>
          <a:r>
            <a:rPr lang="en-US" dirty="0"/>
            <a:t>Space</a:t>
          </a:r>
        </a:p>
      </dgm:t>
    </dgm:pt>
    <dgm:pt modelId="{65971C5E-287F-41E9-A861-B9F4ED895311}" type="parTrans" cxnId="{B581543C-852B-4EF5-8710-019867210E2D}">
      <dgm:prSet/>
      <dgm:spPr/>
      <dgm:t>
        <a:bodyPr/>
        <a:lstStyle/>
        <a:p>
          <a:endParaRPr lang="en-US"/>
        </a:p>
      </dgm:t>
    </dgm:pt>
    <dgm:pt modelId="{FA99DC3A-76ED-449C-9337-9BC85E61CD88}" type="sibTrans" cxnId="{B581543C-852B-4EF5-8710-019867210E2D}">
      <dgm:prSet/>
      <dgm:spPr/>
      <dgm:t>
        <a:bodyPr/>
        <a:lstStyle/>
        <a:p>
          <a:endParaRPr lang="en-US"/>
        </a:p>
      </dgm:t>
    </dgm:pt>
    <dgm:pt modelId="{0EFC27F1-5B82-4D4C-AAEC-4CE306228344}">
      <dgm:prSet/>
      <dgm:spPr/>
      <dgm:t>
        <a:bodyPr/>
        <a:lstStyle/>
        <a:p>
          <a:pPr>
            <a:lnSpc>
              <a:spcPct val="100000"/>
            </a:lnSpc>
          </a:pPr>
          <a:r>
            <a:rPr lang="en-US" dirty="0"/>
            <a:t>Give them the SPACE they need</a:t>
          </a:r>
        </a:p>
      </dgm:t>
    </dgm:pt>
    <dgm:pt modelId="{F52D2653-DB7D-4FCC-9D10-99A5F913BDD9}" type="parTrans" cxnId="{C0D3C8A6-A052-48EF-8DBA-9A5ED51C5DD2}">
      <dgm:prSet/>
      <dgm:spPr/>
      <dgm:t>
        <a:bodyPr/>
        <a:lstStyle/>
        <a:p>
          <a:endParaRPr lang="en-US"/>
        </a:p>
      </dgm:t>
    </dgm:pt>
    <dgm:pt modelId="{39CEF26D-FE35-4834-96AB-B29D4803A7C1}" type="sibTrans" cxnId="{C0D3C8A6-A052-48EF-8DBA-9A5ED51C5DD2}">
      <dgm:prSet/>
      <dgm:spPr/>
      <dgm:t>
        <a:bodyPr/>
        <a:lstStyle/>
        <a:p>
          <a:endParaRPr lang="en-US"/>
        </a:p>
      </dgm:t>
    </dgm:pt>
    <dgm:pt modelId="{F0ACACD7-BBEF-4D29-9896-76495F53172C}" type="pres">
      <dgm:prSet presAssocID="{680ABC70-AD5F-44AC-A66B-CEFC427215A4}" presName="root" presStyleCnt="0">
        <dgm:presLayoutVars>
          <dgm:dir/>
          <dgm:resizeHandles val="exact"/>
        </dgm:presLayoutVars>
      </dgm:prSet>
      <dgm:spPr/>
    </dgm:pt>
    <dgm:pt modelId="{23A86213-B112-4E27-93FA-6499D688CC79}" type="pres">
      <dgm:prSet presAssocID="{B2AF7FE2-98EF-478E-BA4B-416F33EB3746}" presName="compNode" presStyleCnt="0"/>
      <dgm:spPr/>
    </dgm:pt>
    <dgm:pt modelId="{DEFBFDD9-C811-4D87-862E-4D70F2AA2E4E}" type="pres">
      <dgm:prSet presAssocID="{B2AF7FE2-98EF-478E-BA4B-416F33EB374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BD8F03E3-6592-4407-988F-0CB10AE7D8A9}" type="pres">
      <dgm:prSet presAssocID="{B2AF7FE2-98EF-478E-BA4B-416F33EB3746}" presName="iconSpace" presStyleCnt="0"/>
      <dgm:spPr/>
    </dgm:pt>
    <dgm:pt modelId="{51A8CA5C-0A20-4875-A6AE-08038A4FBDA3}" type="pres">
      <dgm:prSet presAssocID="{B2AF7FE2-98EF-478E-BA4B-416F33EB3746}" presName="parTx" presStyleLbl="revTx" presStyleIdx="0" presStyleCnt="8">
        <dgm:presLayoutVars>
          <dgm:chMax val="0"/>
          <dgm:chPref val="0"/>
        </dgm:presLayoutVars>
      </dgm:prSet>
      <dgm:spPr/>
    </dgm:pt>
    <dgm:pt modelId="{20890E6E-DE8D-4F25-8202-C68EDFF5D3C4}" type="pres">
      <dgm:prSet presAssocID="{B2AF7FE2-98EF-478E-BA4B-416F33EB3746}" presName="txSpace" presStyleCnt="0"/>
      <dgm:spPr/>
    </dgm:pt>
    <dgm:pt modelId="{01D79A70-23D2-421A-A21F-A722170AEFE7}" type="pres">
      <dgm:prSet presAssocID="{B2AF7FE2-98EF-478E-BA4B-416F33EB3746}" presName="desTx" presStyleLbl="revTx" presStyleIdx="1" presStyleCnt="8">
        <dgm:presLayoutVars/>
      </dgm:prSet>
      <dgm:spPr/>
    </dgm:pt>
    <dgm:pt modelId="{7A96D068-C1DF-47C9-86AE-E81262CF8C1E}" type="pres">
      <dgm:prSet presAssocID="{08191560-48C7-4FE6-843F-8606C440D7CA}" presName="sibTrans" presStyleCnt="0"/>
      <dgm:spPr/>
    </dgm:pt>
    <dgm:pt modelId="{EEFE33C6-98E5-4FAB-8DFB-7ECDFBE8C000}" type="pres">
      <dgm:prSet presAssocID="{86E8B376-E10D-46B8-BD60-A1B3A9127FFF}" presName="compNode" presStyleCnt="0"/>
      <dgm:spPr/>
    </dgm:pt>
    <dgm:pt modelId="{B8E57A99-C275-49E8-8A01-88355541D9A4}" type="pres">
      <dgm:prSet presAssocID="{86E8B376-E10D-46B8-BD60-A1B3A9127FF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
        </a:ext>
      </dgm:extLst>
    </dgm:pt>
    <dgm:pt modelId="{14DE74E5-A4E1-40EE-AA3D-956370FD18A6}" type="pres">
      <dgm:prSet presAssocID="{86E8B376-E10D-46B8-BD60-A1B3A9127FFF}" presName="iconSpace" presStyleCnt="0"/>
      <dgm:spPr/>
    </dgm:pt>
    <dgm:pt modelId="{DD4BD35C-DACF-42ED-9C8F-9D5B1DEFE318}" type="pres">
      <dgm:prSet presAssocID="{86E8B376-E10D-46B8-BD60-A1B3A9127FFF}" presName="parTx" presStyleLbl="revTx" presStyleIdx="2" presStyleCnt="8">
        <dgm:presLayoutVars>
          <dgm:chMax val="0"/>
          <dgm:chPref val="0"/>
        </dgm:presLayoutVars>
      </dgm:prSet>
      <dgm:spPr/>
    </dgm:pt>
    <dgm:pt modelId="{93E4098A-B494-473D-9F83-05AB3222F7F9}" type="pres">
      <dgm:prSet presAssocID="{86E8B376-E10D-46B8-BD60-A1B3A9127FFF}" presName="txSpace" presStyleCnt="0"/>
      <dgm:spPr/>
    </dgm:pt>
    <dgm:pt modelId="{DB55CE19-F3B4-4552-97F5-409C1AF470CC}" type="pres">
      <dgm:prSet presAssocID="{86E8B376-E10D-46B8-BD60-A1B3A9127FFF}" presName="desTx" presStyleLbl="revTx" presStyleIdx="3" presStyleCnt="8">
        <dgm:presLayoutVars/>
      </dgm:prSet>
      <dgm:spPr/>
    </dgm:pt>
    <dgm:pt modelId="{E946F562-D087-4BE9-9005-CB84F270BDCB}" type="pres">
      <dgm:prSet presAssocID="{38A421E8-8BD1-49D2-821A-C7608EC02F7C}" presName="sibTrans" presStyleCnt="0"/>
      <dgm:spPr/>
    </dgm:pt>
    <dgm:pt modelId="{586E0393-C625-4AC1-8E98-F4AE8ED3F630}" type="pres">
      <dgm:prSet presAssocID="{4873EB8D-CFE7-4884-A6C9-5F4F0813A732}" presName="compNode" presStyleCnt="0"/>
      <dgm:spPr/>
    </dgm:pt>
    <dgm:pt modelId="{E6E2D0A8-18DE-4F68-AEDB-09BED1409FD7}" type="pres">
      <dgm:prSet presAssocID="{4873EB8D-CFE7-4884-A6C9-5F4F0813A73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in"/>
        </a:ext>
      </dgm:extLst>
    </dgm:pt>
    <dgm:pt modelId="{80CFC4B1-DDC3-41E6-9CF4-0CAFE8F2B6E0}" type="pres">
      <dgm:prSet presAssocID="{4873EB8D-CFE7-4884-A6C9-5F4F0813A732}" presName="iconSpace" presStyleCnt="0"/>
      <dgm:spPr/>
    </dgm:pt>
    <dgm:pt modelId="{DEE2783E-E1EC-4044-92B2-D6536B666A24}" type="pres">
      <dgm:prSet presAssocID="{4873EB8D-CFE7-4884-A6C9-5F4F0813A732}" presName="parTx" presStyleLbl="revTx" presStyleIdx="4" presStyleCnt="8">
        <dgm:presLayoutVars>
          <dgm:chMax val="0"/>
          <dgm:chPref val="0"/>
        </dgm:presLayoutVars>
      </dgm:prSet>
      <dgm:spPr/>
    </dgm:pt>
    <dgm:pt modelId="{6B603E66-41E6-4455-8036-3FD29091A931}" type="pres">
      <dgm:prSet presAssocID="{4873EB8D-CFE7-4884-A6C9-5F4F0813A732}" presName="txSpace" presStyleCnt="0"/>
      <dgm:spPr/>
    </dgm:pt>
    <dgm:pt modelId="{B6E451F8-5661-4C9C-ADC4-5C3F50B92A01}" type="pres">
      <dgm:prSet presAssocID="{4873EB8D-CFE7-4884-A6C9-5F4F0813A732}" presName="desTx" presStyleLbl="revTx" presStyleIdx="5" presStyleCnt="8">
        <dgm:presLayoutVars/>
      </dgm:prSet>
      <dgm:spPr/>
    </dgm:pt>
    <dgm:pt modelId="{734BFED9-F2C2-4459-A974-2578277A885C}" type="pres">
      <dgm:prSet presAssocID="{B1E7F444-7FD8-4714-B916-B6736D89CB6F}" presName="sibTrans" presStyleCnt="0"/>
      <dgm:spPr/>
    </dgm:pt>
    <dgm:pt modelId="{AE03F403-2234-455D-8AE2-DE5C86BBA88D}" type="pres">
      <dgm:prSet presAssocID="{BF59281E-846D-4F51-A69F-676CBA15519A}" presName="compNode" presStyleCnt="0"/>
      <dgm:spPr/>
    </dgm:pt>
    <dgm:pt modelId="{BB31DCBC-E095-46DF-A1E2-3D95E4E6F511}" type="pres">
      <dgm:prSet presAssocID="{BF59281E-846D-4F51-A69F-676CBA1551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cket"/>
        </a:ext>
      </dgm:extLst>
    </dgm:pt>
    <dgm:pt modelId="{BDDA2DEC-8E46-42F6-9236-3841EC4880E8}" type="pres">
      <dgm:prSet presAssocID="{BF59281E-846D-4F51-A69F-676CBA15519A}" presName="iconSpace" presStyleCnt="0"/>
      <dgm:spPr/>
    </dgm:pt>
    <dgm:pt modelId="{C0112AEF-8C10-4498-93CC-C59AEC85025A}" type="pres">
      <dgm:prSet presAssocID="{BF59281E-846D-4F51-A69F-676CBA15519A}" presName="parTx" presStyleLbl="revTx" presStyleIdx="6" presStyleCnt="8">
        <dgm:presLayoutVars>
          <dgm:chMax val="0"/>
          <dgm:chPref val="0"/>
        </dgm:presLayoutVars>
      </dgm:prSet>
      <dgm:spPr/>
    </dgm:pt>
    <dgm:pt modelId="{896C3D63-EF60-493C-92ED-1DC6BBC0E614}" type="pres">
      <dgm:prSet presAssocID="{BF59281E-846D-4F51-A69F-676CBA15519A}" presName="txSpace" presStyleCnt="0"/>
      <dgm:spPr/>
    </dgm:pt>
    <dgm:pt modelId="{94D32C6F-D19A-4C86-9CEE-B354FF63F5D1}" type="pres">
      <dgm:prSet presAssocID="{BF59281E-846D-4F51-A69F-676CBA15519A}" presName="desTx" presStyleLbl="revTx" presStyleIdx="7" presStyleCnt="8">
        <dgm:presLayoutVars/>
      </dgm:prSet>
      <dgm:spPr/>
    </dgm:pt>
  </dgm:ptLst>
  <dgm:cxnLst>
    <dgm:cxn modelId="{4AB5D636-DA47-4B72-A178-7A1B3BC196CD}" type="presOf" srcId="{36D7035E-CFD9-4EA2-BCA9-B78A29DBD082}" destId="{DB55CE19-F3B4-4552-97F5-409C1AF470CC}" srcOrd="0" destOrd="0" presId="urn:microsoft.com/office/officeart/2018/5/layout/CenteredIconLabelDescriptionList"/>
    <dgm:cxn modelId="{B581543C-852B-4EF5-8710-019867210E2D}" srcId="{680ABC70-AD5F-44AC-A66B-CEFC427215A4}" destId="{BF59281E-846D-4F51-A69F-676CBA15519A}" srcOrd="3" destOrd="0" parTransId="{65971C5E-287F-41E9-A861-B9F4ED895311}" sibTransId="{FA99DC3A-76ED-449C-9337-9BC85E61CD88}"/>
    <dgm:cxn modelId="{B08B3F71-C070-418A-96D4-353469908DF9}" type="presOf" srcId="{BF59281E-846D-4F51-A69F-676CBA15519A}" destId="{C0112AEF-8C10-4498-93CC-C59AEC85025A}" srcOrd="0" destOrd="0" presId="urn:microsoft.com/office/officeart/2018/5/layout/CenteredIconLabelDescriptionList"/>
    <dgm:cxn modelId="{2FAAD88A-1F0D-4AA0-BF93-519D7ED827D8}" srcId="{680ABC70-AD5F-44AC-A66B-CEFC427215A4}" destId="{B2AF7FE2-98EF-478E-BA4B-416F33EB3746}" srcOrd="0" destOrd="0" parTransId="{7EEF8B79-D84A-40F8-939B-97D06C9BF54F}" sibTransId="{08191560-48C7-4FE6-843F-8606C440D7CA}"/>
    <dgm:cxn modelId="{831C8691-4139-4F70-9163-063DE76343A1}" type="presOf" srcId="{5B7E4948-7121-484D-B848-9E324A198DA7}" destId="{01D79A70-23D2-421A-A21F-A722170AEFE7}" srcOrd="0" destOrd="0" presId="urn:microsoft.com/office/officeart/2018/5/layout/CenteredIconLabelDescriptionList"/>
    <dgm:cxn modelId="{FCA98997-6773-4AFC-B771-C534EB16EC2A}" type="presOf" srcId="{29513DC6-4756-4711-BD93-2FE5FB570550}" destId="{B6E451F8-5661-4C9C-ADC4-5C3F50B92A01}" srcOrd="0" destOrd="0" presId="urn:microsoft.com/office/officeart/2018/5/layout/CenteredIconLabelDescriptionList"/>
    <dgm:cxn modelId="{C0D3C8A6-A052-48EF-8DBA-9A5ED51C5DD2}" srcId="{BF59281E-846D-4F51-A69F-676CBA15519A}" destId="{0EFC27F1-5B82-4D4C-AAEC-4CE306228344}" srcOrd="0" destOrd="0" parTransId="{F52D2653-DB7D-4FCC-9D10-99A5F913BDD9}" sibTransId="{39CEF26D-FE35-4834-96AB-B29D4803A7C1}"/>
    <dgm:cxn modelId="{EC8ED5B1-A9CB-4AFE-AEA9-290750DE0625}" type="presOf" srcId="{86E8B376-E10D-46B8-BD60-A1B3A9127FFF}" destId="{DD4BD35C-DACF-42ED-9C8F-9D5B1DEFE318}" srcOrd="0" destOrd="0" presId="urn:microsoft.com/office/officeart/2018/5/layout/CenteredIconLabelDescriptionList"/>
    <dgm:cxn modelId="{D2FF63B2-789F-4549-B783-8DB92E817E64}" type="presOf" srcId="{4873EB8D-CFE7-4884-A6C9-5F4F0813A732}" destId="{DEE2783E-E1EC-4044-92B2-D6536B666A24}" srcOrd="0" destOrd="0" presId="urn:microsoft.com/office/officeart/2018/5/layout/CenteredIconLabelDescriptionList"/>
    <dgm:cxn modelId="{823842C5-3035-4C57-9287-47B8488E4959}" srcId="{B2AF7FE2-98EF-478E-BA4B-416F33EB3746}" destId="{5B7E4948-7121-484D-B848-9E324A198DA7}" srcOrd="0" destOrd="0" parTransId="{535F7F61-1F57-44F5-B500-B1893E7D9F58}" sibTransId="{E0FCC087-DEA1-4458-812D-FFA855581C0D}"/>
    <dgm:cxn modelId="{6A8AF4C7-D3A6-4C7B-87CB-3FF87B61D373}" type="presOf" srcId="{0EFC27F1-5B82-4D4C-AAEC-4CE306228344}" destId="{94D32C6F-D19A-4C86-9CEE-B354FF63F5D1}" srcOrd="0" destOrd="0" presId="urn:microsoft.com/office/officeart/2018/5/layout/CenteredIconLabelDescriptionList"/>
    <dgm:cxn modelId="{1EF531C9-1DE8-49B6-82BD-77DE203818D7}" srcId="{86E8B376-E10D-46B8-BD60-A1B3A9127FFF}" destId="{36D7035E-CFD9-4EA2-BCA9-B78A29DBD082}" srcOrd="0" destOrd="0" parTransId="{1F7A95BA-3CF7-4DFA-A045-209F54454803}" sibTransId="{37858647-C676-4045-BA19-0B4C65789A70}"/>
    <dgm:cxn modelId="{6776C0CD-F4F2-4A5E-84DE-ED2AAC8D38A6}" type="presOf" srcId="{680ABC70-AD5F-44AC-A66B-CEFC427215A4}" destId="{F0ACACD7-BBEF-4D29-9896-76495F53172C}" srcOrd="0" destOrd="0" presId="urn:microsoft.com/office/officeart/2018/5/layout/CenteredIconLabelDescriptionList"/>
    <dgm:cxn modelId="{94D138D0-2B19-4BBC-AC59-EA0A263ECB5F}" srcId="{680ABC70-AD5F-44AC-A66B-CEFC427215A4}" destId="{4873EB8D-CFE7-4884-A6C9-5F4F0813A732}" srcOrd="2" destOrd="0" parTransId="{D7DD6F91-776C-42D8-9760-A6EC72064E0B}" sibTransId="{B1E7F444-7FD8-4714-B916-B6736D89CB6F}"/>
    <dgm:cxn modelId="{EB1EC1E1-89DD-4391-890A-73E5623210FD}" srcId="{4873EB8D-CFE7-4884-A6C9-5F4F0813A732}" destId="{29513DC6-4756-4711-BD93-2FE5FB570550}" srcOrd="0" destOrd="0" parTransId="{24946F29-A8C3-435E-841A-BC587306F8FB}" sibTransId="{AC07521F-8287-4831-B7FD-D2FAA40871D3}"/>
    <dgm:cxn modelId="{BA0A90F2-48C9-45AF-B4D2-76B00CFA8289}" type="presOf" srcId="{B2AF7FE2-98EF-478E-BA4B-416F33EB3746}" destId="{51A8CA5C-0A20-4875-A6AE-08038A4FBDA3}" srcOrd="0" destOrd="0" presId="urn:microsoft.com/office/officeart/2018/5/layout/CenteredIconLabelDescriptionList"/>
    <dgm:cxn modelId="{BAE48EF7-989C-4737-ADE0-F66D0D0E97EA}" srcId="{680ABC70-AD5F-44AC-A66B-CEFC427215A4}" destId="{86E8B376-E10D-46B8-BD60-A1B3A9127FFF}" srcOrd="1" destOrd="0" parTransId="{EA753B04-B6B7-4024-901C-9AA7F6A4FF1F}" sibTransId="{38A421E8-8BD1-49D2-821A-C7608EC02F7C}"/>
    <dgm:cxn modelId="{B1DA5E8E-1502-4CE1-B895-A1D7D4D0BF37}" type="presParOf" srcId="{F0ACACD7-BBEF-4D29-9896-76495F53172C}" destId="{23A86213-B112-4E27-93FA-6499D688CC79}" srcOrd="0" destOrd="0" presId="urn:microsoft.com/office/officeart/2018/5/layout/CenteredIconLabelDescriptionList"/>
    <dgm:cxn modelId="{A92348F9-DFA5-40F1-9113-2E4CA3C5052C}" type="presParOf" srcId="{23A86213-B112-4E27-93FA-6499D688CC79}" destId="{DEFBFDD9-C811-4D87-862E-4D70F2AA2E4E}" srcOrd="0" destOrd="0" presId="urn:microsoft.com/office/officeart/2018/5/layout/CenteredIconLabelDescriptionList"/>
    <dgm:cxn modelId="{0CF29510-6134-4C73-990A-F8A09E7D4BD1}" type="presParOf" srcId="{23A86213-B112-4E27-93FA-6499D688CC79}" destId="{BD8F03E3-6592-4407-988F-0CB10AE7D8A9}" srcOrd="1" destOrd="0" presId="urn:microsoft.com/office/officeart/2018/5/layout/CenteredIconLabelDescriptionList"/>
    <dgm:cxn modelId="{0F706FB7-B5B0-4295-B2C0-85BF44735CD5}" type="presParOf" srcId="{23A86213-B112-4E27-93FA-6499D688CC79}" destId="{51A8CA5C-0A20-4875-A6AE-08038A4FBDA3}" srcOrd="2" destOrd="0" presId="urn:microsoft.com/office/officeart/2018/5/layout/CenteredIconLabelDescriptionList"/>
    <dgm:cxn modelId="{555C93CF-794C-4106-8109-371BEAF5CA53}" type="presParOf" srcId="{23A86213-B112-4E27-93FA-6499D688CC79}" destId="{20890E6E-DE8D-4F25-8202-C68EDFF5D3C4}" srcOrd="3" destOrd="0" presId="urn:microsoft.com/office/officeart/2018/5/layout/CenteredIconLabelDescriptionList"/>
    <dgm:cxn modelId="{8AB0674B-4C7C-4949-ADB8-72FC2D0F5420}" type="presParOf" srcId="{23A86213-B112-4E27-93FA-6499D688CC79}" destId="{01D79A70-23D2-421A-A21F-A722170AEFE7}" srcOrd="4" destOrd="0" presId="urn:microsoft.com/office/officeart/2018/5/layout/CenteredIconLabelDescriptionList"/>
    <dgm:cxn modelId="{FF2D8988-2A54-4FC8-81A1-1286C1440B00}" type="presParOf" srcId="{F0ACACD7-BBEF-4D29-9896-76495F53172C}" destId="{7A96D068-C1DF-47C9-86AE-E81262CF8C1E}" srcOrd="1" destOrd="0" presId="urn:microsoft.com/office/officeart/2018/5/layout/CenteredIconLabelDescriptionList"/>
    <dgm:cxn modelId="{163A5441-122C-47EB-9948-F7717F4B301F}" type="presParOf" srcId="{F0ACACD7-BBEF-4D29-9896-76495F53172C}" destId="{EEFE33C6-98E5-4FAB-8DFB-7ECDFBE8C000}" srcOrd="2" destOrd="0" presId="urn:microsoft.com/office/officeart/2018/5/layout/CenteredIconLabelDescriptionList"/>
    <dgm:cxn modelId="{136841EE-2354-43D1-BC70-24A7A6AB6B41}" type="presParOf" srcId="{EEFE33C6-98E5-4FAB-8DFB-7ECDFBE8C000}" destId="{B8E57A99-C275-49E8-8A01-88355541D9A4}" srcOrd="0" destOrd="0" presId="urn:microsoft.com/office/officeart/2018/5/layout/CenteredIconLabelDescriptionList"/>
    <dgm:cxn modelId="{AA16CB83-01EC-4E20-A54A-C0F567C67B6C}" type="presParOf" srcId="{EEFE33C6-98E5-4FAB-8DFB-7ECDFBE8C000}" destId="{14DE74E5-A4E1-40EE-AA3D-956370FD18A6}" srcOrd="1" destOrd="0" presId="urn:microsoft.com/office/officeart/2018/5/layout/CenteredIconLabelDescriptionList"/>
    <dgm:cxn modelId="{3B56F185-A532-47A5-A022-4A8E57673DED}" type="presParOf" srcId="{EEFE33C6-98E5-4FAB-8DFB-7ECDFBE8C000}" destId="{DD4BD35C-DACF-42ED-9C8F-9D5B1DEFE318}" srcOrd="2" destOrd="0" presId="urn:microsoft.com/office/officeart/2018/5/layout/CenteredIconLabelDescriptionList"/>
    <dgm:cxn modelId="{443F58F3-F2CC-41B8-B8F5-437AF865379F}" type="presParOf" srcId="{EEFE33C6-98E5-4FAB-8DFB-7ECDFBE8C000}" destId="{93E4098A-B494-473D-9F83-05AB3222F7F9}" srcOrd="3" destOrd="0" presId="urn:microsoft.com/office/officeart/2018/5/layout/CenteredIconLabelDescriptionList"/>
    <dgm:cxn modelId="{90186D53-74F4-46AA-96AF-F8BE2AAFDFDE}" type="presParOf" srcId="{EEFE33C6-98E5-4FAB-8DFB-7ECDFBE8C000}" destId="{DB55CE19-F3B4-4552-97F5-409C1AF470CC}" srcOrd="4" destOrd="0" presId="urn:microsoft.com/office/officeart/2018/5/layout/CenteredIconLabelDescriptionList"/>
    <dgm:cxn modelId="{84229497-903A-4F55-9C28-EBC001091010}" type="presParOf" srcId="{F0ACACD7-BBEF-4D29-9896-76495F53172C}" destId="{E946F562-D087-4BE9-9005-CB84F270BDCB}" srcOrd="3" destOrd="0" presId="urn:microsoft.com/office/officeart/2018/5/layout/CenteredIconLabelDescriptionList"/>
    <dgm:cxn modelId="{A625BCB4-B4CE-4AFD-9168-62880DE10996}" type="presParOf" srcId="{F0ACACD7-BBEF-4D29-9896-76495F53172C}" destId="{586E0393-C625-4AC1-8E98-F4AE8ED3F630}" srcOrd="4" destOrd="0" presId="urn:microsoft.com/office/officeart/2018/5/layout/CenteredIconLabelDescriptionList"/>
    <dgm:cxn modelId="{6B38707B-8D6B-42DA-9A77-20A5495C4E2A}" type="presParOf" srcId="{586E0393-C625-4AC1-8E98-F4AE8ED3F630}" destId="{E6E2D0A8-18DE-4F68-AEDB-09BED1409FD7}" srcOrd="0" destOrd="0" presId="urn:microsoft.com/office/officeart/2018/5/layout/CenteredIconLabelDescriptionList"/>
    <dgm:cxn modelId="{A8A30195-899E-4F21-88F8-9C5E2E5AADE1}" type="presParOf" srcId="{586E0393-C625-4AC1-8E98-F4AE8ED3F630}" destId="{80CFC4B1-DDC3-41E6-9CF4-0CAFE8F2B6E0}" srcOrd="1" destOrd="0" presId="urn:microsoft.com/office/officeart/2018/5/layout/CenteredIconLabelDescriptionList"/>
    <dgm:cxn modelId="{93CE77C8-90BA-42D7-B45B-10F2393BCD29}" type="presParOf" srcId="{586E0393-C625-4AC1-8E98-F4AE8ED3F630}" destId="{DEE2783E-E1EC-4044-92B2-D6536B666A24}" srcOrd="2" destOrd="0" presId="urn:microsoft.com/office/officeart/2018/5/layout/CenteredIconLabelDescriptionList"/>
    <dgm:cxn modelId="{609095BD-003D-4BC7-A245-EF989D04D00D}" type="presParOf" srcId="{586E0393-C625-4AC1-8E98-F4AE8ED3F630}" destId="{6B603E66-41E6-4455-8036-3FD29091A931}" srcOrd="3" destOrd="0" presId="urn:microsoft.com/office/officeart/2018/5/layout/CenteredIconLabelDescriptionList"/>
    <dgm:cxn modelId="{00900154-93CC-4484-A2DC-4AB090251049}" type="presParOf" srcId="{586E0393-C625-4AC1-8E98-F4AE8ED3F630}" destId="{B6E451F8-5661-4C9C-ADC4-5C3F50B92A01}" srcOrd="4" destOrd="0" presId="urn:microsoft.com/office/officeart/2018/5/layout/CenteredIconLabelDescriptionList"/>
    <dgm:cxn modelId="{5D4D2082-7B67-4028-BB7F-154B1F17F36F}" type="presParOf" srcId="{F0ACACD7-BBEF-4D29-9896-76495F53172C}" destId="{734BFED9-F2C2-4459-A974-2578277A885C}" srcOrd="5" destOrd="0" presId="urn:microsoft.com/office/officeart/2018/5/layout/CenteredIconLabelDescriptionList"/>
    <dgm:cxn modelId="{4433E6E9-0523-474F-BD66-E40CCE40C323}" type="presParOf" srcId="{F0ACACD7-BBEF-4D29-9896-76495F53172C}" destId="{AE03F403-2234-455D-8AE2-DE5C86BBA88D}" srcOrd="6" destOrd="0" presId="urn:microsoft.com/office/officeart/2018/5/layout/CenteredIconLabelDescriptionList"/>
    <dgm:cxn modelId="{528FFF00-CECB-4133-A4E1-E42563BADC24}" type="presParOf" srcId="{AE03F403-2234-455D-8AE2-DE5C86BBA88D}" destId="{BB31DCBC-E095-46DF-A1E2-3D95E4E6F511}" srcOrd="0" destOrd="0" presId="urn:microsoft.com/office/officeart/2018/5/layout/CenteredIconLabelDescriptionList"/>
    <dgm:cxn modelId="{CA833B0C-EEA7-4102-8457-C63C26DBAC86}" type="presParOf" srcId="{AE03F403-2234-455D-8AE2-DE5C86BBA88D}" destId="{BDDA2DEC-8E46-42F6-9236-3841EC4880E8}" srcOrd="1" destOrd="0" presId="urn:microsoft.com/office/officeart/2018/5/layout/CenteredIconLabelDescriptionList"/>
    <dgm:cxn modelId="{022FCF62-D46E-48F4-B683-017EC2762626}" type="presParOf" srcId="{AE03F403-2234-455D-8AE2-DE5C86BBA88D}" destId="{C0112AEF-8C10-4498-93CC-C59AEC85025A}" srcOrd="2" destOrd="0" presId="urn:microsoft.com/office/officeart/2018/5/layout/CenteredIconLabelDescriptionList"/>
    <dgm:cxn modelId="{723011D2-AF68-47CF-91E9-83649562E8C2}" type="presParOf" srcId="{AE03F403-2234-455D-8AE2-DE5C86BBA88D}" destId="{896C3D63-EF60-493C-92ED-1DC6BBC0E614}" srcOrd="3" destOrd="0" presId="urn:microsoft.com/office/officeart/2018/5/layout/CenteredIconLabelDescriptionList"/>
    <dgm:cxn modelId="{C2C60870-276B-4004-9FC7-96B3B26D8BF7}" type="presParOf" srcId="{AE03F403-2234-455D-8AE2-DE5C86BBA88D}" destId="{94D32C6F-D19A-4C86-9CEE-B354FF63F5D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0ABC70-AD5F-44AC-A66B-CEFC427215A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DD6E89-833A-4A05-A1D7-AB102A07093F}">
      <dgm:prSet/>
      <dgm:spPr/>
      <dgm:t>
        <a:bodyPr/>
        <a:lstStyle/>
        <a:p>
          <a:pPr>
            <a:lnSpc>
              <a:spcPct val="100000"/>
            </a:lnSpc>
            <a:defRPr b="1"/>
          </a:pPr>
          <a:r>
            <a:rPr lang="en-US" dirty="0"/>
            <a:t>Temperature</a:t>
          </a:r>
        </a:p>
      </dgm:t>
    </dgm:pt>
    <dgm:pt modelId="{78B1CDE6-1EC1-4545-AB7A-76C212114340}" type="parTrans" cxnId="{C2C6CB4B-C584-4090-9C03-40F380A10192}">
      <dgm:prSet/>
      <dgm:spPr/>
      <dgm:t>
        <a:bodyPr/>
        <a:lstStyle/>
        <a:p>
          <a:endParaRPr lang="en-US"/>
        </a:p>
      </dgm:t>
    </dgm:pt>
    <dgm:pt modelId="{13297762-281D-4C4F-B28A-3F923F3510F1}" type="sibTrans" cxnId="{C2C6CB4B-C584-4090-9C03-40F380A10192}">
      <dgm:prSet/>
      <dgm:spPr/>
      <dgm:t>
        <a:bodyPr/>
        <a:lstStyle/>
        <a:p>
          <a:endParaRPr lang="en-US"/>
        </a:p>
      </dgm:t>
    </dgm:pt>
    <dgm:pt modelId="{BCDEF6B0-FC86-4A44-BF12-C064B3C6AF9E}">
      <dgm:prSet/>
      <dgm:spPr/>
      <dgm:t>
        <a:bodyPr/>
        <a:lstStyle/>
        <a:p>
          <a:pPr>
            <a:lnSpc>
              <a:spcPct val="100000"/>
            </a:lnSpc>
          </a:pPr>
          <a:r>
            <a:rPr lang="en-US" dirty="0"/>
            <a:t>Give them the WARMTH they need</a:t>
          </a:r>
        </a:p>
      </dgm:t>
    </dgm:pt>
    <dgm:pt modelId="{79BCCAE5-227F-4229-8FA0-2CE65066C8F7}" type="parTrans" cxnId="{8379773B-92AC-4D92-AD70-06A4A3107A3A}">
      <dgm:prSet/>
      <dgm:spPr/>
      <dgm:t>
        <a:bodyPr/>
        <a:lstStyle/>
        <a:p>
          <a:endParaRPr lang="en-US"/>
        </a:p>
      </dgm:t>
    </dgm:pt>
    <dgm:pt modelId="{65656A98-AB5D-4E91-B31C-CD5CFBD36B04}" type="sibTrans" cxnId="{8379773B-92AC-4D92-AD70-06A4A3107A3A}">
      <dgm:prSet/>
      <dgm:spPr/>
      <dgm:t>
        <a:bodyPr/>
        <a:lstStyle/>
        <a:p>
          <a:endParaRPr lang="en-US"/>
        </a:p>
      </dgm:t>
    </dgm:pt>
    <dgm:pt modelId="{BAF13B2F-D6C4-4492-912F-C9794BDA33C8}">
      <dgm:prSet/>
      <dgm:spPr/>
      <dgm:t>
        <a:bodyPr/>
        <a:lstStyle/>
        <a:p>
          <a:pPr>
            <a:lnSpc>
              <a:spcPct val="100000"/>
            </a:lnSpc>
            <a:defRPr b="1"/>
          </a:pPr>
          <a:r>
            <a:rPr lang="en-US" dirty="0"/>
            <a:t>Food</a:t>
          </a:r>
        </a:p>
      </dgm:t>
    </dgm:pt>
    <dgm:pt modelId="{F0FB9DB2-91FB-4CC1-9E2C-3B4BD9AC46EF}" type="parTrans" cxnId="{F1DDF1F4-85B6-4D64-8AAC-F47FCAA65595}">
      <dgm:prSet/>
      <dgm:spPr/>
      <dgm:t>
        <a:bodyPr/>
        <a:lstStyle/>
        <a:p>
          <a:endParaRPr lang="en-US"/>
        </a:p>
      </dgm:t>
    </dgm:pt>
    <dgm:pt modelId="{DD638A69-467F-414F-8F65-880D4F4B4482}" type="sibTrans" cxnId="{F1DDF1F4-85B6-4D64-8AAC-F47FCAA65595}">
      <dgm:prSet/>
      <dgm:spPr/>
      <dgm:t>
        <a:bodyPr/>
        <a:lstStyle/>
        <a:p>
          <a:endParaRPr lang="en-US"/>
        </a:p>
      </dgm:t>
    </dgm:pt>
    <dgm:pt modelId="{6E2D4EC3-9DFD-442C-8AC4-0F5F173E576C}">
      <dgm:prSet/>
      <dgm:spPr/>
      <dgm:t>
        <a:bodyPr/>
        <a:lstStyle/>
        <a:p>
          <a:pPr>
            <a:lnSpc>
              <a:spcPct val="100000"/>
            </a:lnSpc>
          </a:pPr>
          <a:r>
            <a:rPr lang="en-US" dirty="0"/>
            <a:t>Give them the FOOD they need</a:t>
          </a:r>
        </a:p>
      </dgm:t>
    </dgm:pt>
    <dgm:pt modelId="{875B43BA-BC01-40AB-BDCE-3349BAC586EA}" type="parTrans" cxnId="{A9C2F92F-D1EE-4DE4-9A45-224E6771105E}">
      <dgm:prSet/>
      <dgm:spPr/>
      <dgm:t>
        <a:bodyPr/>
        <a:lstStyle/>
        <a:p>
          <a:endParaRPr lang="en-US"/>
        </a:p>
      </dgm:t>
    </dgm:pt>
    <dgm:pt modelId="{70015D01-E1F5-4AB4-9AB3-58702BCD3C20}" type="sibTrans" cxnId="{A9C2F92F-D1EE-4DE4-9A45-224E6771105E}">
      <dgm:prSet/>
      <dgm:spPr/>
      <dgm:t>
        <a:bodyPr/>
        <a:lstStyle/>
        <a:p>
          <a:endParaRPr lang="en-US"/>
        </a:p>
      </dgm:t>
    </dgm:pt>
    <dgm:pt modelId="{8B6BF217-014F-4EDC-9AF6-B7996A6BCC29}">
      <dgm:prSet/>
      <dgm:spPr/>
      <dgm:t>
        <a:bodyPr/>
        <a:lstStyle/>
        <a:p>
          <a:pPr>
            <a:lnSpc>
              <a:spcPct val="100000"/>
            </a:lnSpc>
            <a:defRPr b="1"/>
          </a:pPr>
          <a:r>
            <a:rPr lang="en-US" dirty="0"/>
            <a:t>Grooming</a:t>
          </a:r>
        </a:p>
      </dgm:t>
    </dgm:pt>
    <dgm:pt modelId="{04B9FC85-F980-406C-A2F9-F6C37E2377AE}" type="parTrans" cxnId="{7B23D895-EDEF-459E-8CE9-D7DFC92EE445}">
      <dgm:prSet/>
      <dgm:spPr/>
      <dgm:t>
        <a:bodyPr/>
        <a:lstStyle/>
        <a:p>
          <a:endParaRPr lang="en-US"/>
        </a:p>
      </dgm:t>
    </dgm:pt>
    <dgm:pt modelId="{977B8D09-DE72-41D6-A2D8-9386DAE9E713}" type="sibTrans" cxnId="{7B23D895-EDEF-459E-8CE9-D7DFC92EE445}">
      <dgm:prSet/>
      <dgm:spPr/>
      <dgm:t>
        <a:bodyPr/>
        <a:lstStyle/>
        <a:p>
          <a:endParaRPr lang="en-US"/>
        </a:p>
      </dgm:t>
    </dgm:pt>
    <dgm:pt modelId="{BAA5BAE8-2950-4063-9AF8-94D2485CD335}">
      <dgm:prSet/>
      <dgm:spPr/>
      <dgm:t>
        <a:bodyPr/>
        <a:lstStyle/>
        <a:p>
          <a:pPr>
            <a:lnSpc>
              <a:spcPct val="100000"/>
            </a:lnSpc>
          </a:pPr>
          <a:r>
            <a:rPr lang="en-US" dirty="0"/>
            <a:t>Give them the GROOMING they need </a:t>
          </a:r>
        </a:p>
      </dgm:t>
    </dgm:pt>
    <dgm:pt modelId="{1806BEED-A09D-4E19-90B1-DB255EDA6C2D}" type="parTrans" cxnId="{C3DFB8D9-25EC-4D0F-B928-95737AB2FD61}">
      <dgm:prSet/>
      <dgm:spPr/>
      <dgm:t>
        <a:bodyPr/>
        <a:lstStyle/>
        <a:p>
          <a:endParaRPr lang="en-US"/>
        </a:p>
      </dgm:t>
    </dgm:pt>
    <dgm:pt modelId="{D7D4B078-8268-4AEF-A429-C1B77E711BA2}" type="sibTrans" cxnId="{C3DFB8D9-25EC-4D0F-B928-95737AB2FD61}">
      <dgm:prSet/>
      <dgm:spPr/>
      <dgm:t>
        <a:bodyPr/>
        <a:lstStyle/>
        <a:p>
          <a:endParaRPr lang="en-US"/>
        </a:p>
      </dgm:t>
    </dgm:pt>
    <dgm:pt modelId="{F0ACACD7-BBEF-4D29-9896-76495F53172C}" type="pres">
      <dgm:prSet presAssocID="{680ABC70-AD5F-44AC-A66B-CEFC427215A4}" presName="root" presStyleCnt="0">
        <dgm:presLayoutVars>
          <dgm:dir/>
          <dgm:resizeHandles val="exact"/>
        </dgm:presLayoutVars>
      </dgm:prSet>
      <dgm:spPr/>
    </dgm:pt>
    <dgm:pt modelId="{B226CF4F-46A1-4123-B77F-DC04809B0737}" type="pres">
      <dgm:prSet presAssocID="{E8DD6E89-833A-4A05-A1D7-AB102A07093F}" presName="compNode" presStyleCnt="0"/>
      <dgm:spPr/>
    </dgm:pt>
    <dgm:pt modelId="{D5C5B334-E29D-4466-95CE-7B2A8F0FE86D}" type="pres">
      <dgm:prSet presAssocID="{E8DD6E89-833A-4A05-A1D7-AB102A07093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hermometer with solid fill"/>
        </a:ext>
      </dgm:extLst>
    </dgm:pt>
    <dgm:pt modelId="{83B99FCA-1203-4C71-907E-FDE23676110B}" type="pres">
      <dgm:prSet presAssocID="{E8DD6E89-833A-4A05-A1D7-AB102A07093F}" presName="iconSpace" presStyleCnt="0"/>
      <dgm:spPr/>
    </dgm:pt>
    <dgm:pt modelId="{AAA5D951-8192-45C9-80E3-C96381161600}" type="pres">
      <dgm:prSet presAssocID="{E8DD6E89-833A-4A05-A1D7-AB102A07093F}" presName="parTx" presStyleLbl="revTx" presStyleIdx="0" presStyleCnt="6">
        <dgm:presLayoutVars>
          <dgm:chMax val="0"/>
          <dgm:chPref val="0"/>
        </dgm:presLayoutVars>
      </dgm:prSet>
      <dgm:spPr/>
    </dgm:pt>
    <dgm:pt modelId="{0AFC323C-510A-4185-9DC3-B083138B3921}" type="pres">
      <dgm:prSet presAssocID="{E8DD6E89-833A-4A05-A1D7-AB102A07093F}" presName="txSpace" presStyleCnt="0"/>
      <dgm:spPr/>
    </dgm:pt>
    <dgm:pt modelId="{F8E53B12-61D4-473D-B3C0-265B0E68A238}" type="pres">
      <dgm:prSet presAssocID="{E8DD6E89-833A-4A05-A1D7-AB102A07093F}" presName="desTx" presStyleLbl="revTx" presStyleIdx="1" presStyleCnt="6">
        <dgm:presLayoutVars/>
      </dgm:prSet>
      <dgm:spPr/>
    </dgm:pt>
    <dgm:pt modelId="{54A2AA29-F648-4F0E-AFF4-712C9ABD8F32}" type="pres">
      <dgm:prSet presAssocID="{13297762-281D-4C4F-B28A-3F923F3510F1}" presName="sibTrans" presStyleCnt="0"/>
      <dgm:spPr/>
    </dgm:pt>
    <dgm:pt modelId="{EF334708-F3A4-46BE-A2B9-5B80168379EA}" type="pres">
      <dgm:prSet presAssocID="{BAF13B2F-D6C4-4492-912F-C9794BDA33C8}" presName="compNode" presStyleCnt="0"/>
      <dgm:spPr/>
    </dgm:pt>
    <dgm:pt modelId="{5C18A5E5-912D-4F66-B6C6-62D85D6189D1}" type="pres">
      <dgm:prSet presAssocID="{BAF13B2F-D6C4-4492-912F-C9794BDA33C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652A3B8A-3DDA-4319-A6F5-7971E1A824C8}" type="pres">
      <dgm:prSet presAssocID="{BAF13B2F-D6C4-4492-912F-C9794BDA33C8}" presName="iconSpace" presStyleCnt="0"/>
      <dgm:spPr/>
    </dgm:pt>
    <dgm:pt modelId="{670AD724-EE89-4D2D-B7C1-0F4646C2F49C}" type="pres">
      <dgm:prSet presAssocID="{BAF13B2F-D6C4-4492-912F-C9794BDA33C8}" presName="parTx" presStyleLbl="revTx" presStyleIdx="2" presStyleCnt="6">
        <dgm:presLayoutVars>
          <dgm:chMax val="0"/>
          <dgm:chPref val="0"/>
        </dgm:presLayoutVars>
      </dgm:prSet>
      <dgm:spPr/>
    </dgm:pt>
    <dgm:pt modelId="{6D885BA4-160E-45A5-A5E5-E3582FE0A09A}" type="pres">
      <dgm:prSet presAssocID="{BAF13B2F-D6C4-4492-912F-C9794BDA33C8}" presName="txSpace" presStyleCnt="0"/>
      <dgm:spPr/>
    </dgm:pt>
    <dgm:pt modelId="{AD0C1A32-DF6D-4D8C-BAD4-1EA4F1671016}" type="pres">
      <dgm:prSet presAssocID="{BAF13B2F-D6C4-4492-912F-C9794BDA33C8}" presName="desTx" presStyleLbl="revTx" presStyleIdx="3" presStyleCnt="6">
        <dgm:presLayoutVars/>
      </dgm:prSet>
      <dgm:spPr/>
    </dgm:pt>
    <dgm:pt modelId="{7072B546-69C4-45FD-BF55-4CFD54D7C0A5}" type="pres">
      <dgm:prSet presAssocID="{DD638A69-467F-414F-8F65-880D4F4B4482}" presName="sibTrans" presStyleCnt="0"/>
      <dgm:spPr/>
    </dgm:pt>
    <dgm:pt modelId="{1A297015-169D-458D-BE02-12BBB34FFB38}" type="pres">
      <dgm:prSet presAssocID="{8B6BF217-014F-4EDC-9AF6-B7996A6BCC29}" presName="compNode" presStyleCnt="0"/>
      <dgm:spPr/>
    </dgm:pt>
    <dgm:pt modelId="{887E6334-6E67-4552-9976-0B2C5F3ED1E6}" type="pres">
      <dgm:prSet presAssocID="{8B6BF217-014F-4EDC-9AF6-B7996A6BCC2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b"/>
        </a:ext>
      </dgm:extLst>
    </dgm:pt>
    <dgm:pt modelId="{22A95677-2C45-4814-A843-F537896D755D}" type="pres">
      <dgm:prSet presAssocID="{8B6BF217-014F-4EDC-9AF6-B7996A6BCC29}" presName="iconSpace" presStyleCnt="0"/>
      <dgm:spPr/>
    </dgm:pt>
    <dgm:pt modelId="{15B910BB-F730-45B2-8BF4-D9487C9FFE96}" type="pres">
      <dgm:prSet presAssocID="{8B6BF217-014F-4EDC-9AF6-B7996A6BCC29}" presName="parTx" presStyleLbl="revTx" presStyleIdx="4" presStyleCnt="6">
        <dgm:presLayoutVars>
          <dgm:chMax val="0"/>
          <dgm:chPref val="0"/>
        </dgm:presLayoutVars>
      </dgm:prSet>
      <dgm:spPr/>
    </dgm:pt>
    <dgm:pt modelId="{66516BF4-BA49-4080-812E-34044691A806}" type="pres">
      <dgm:prSet presAssocID="{8B6BF217-014F-4EDC-9AF6-B7996A6BCC29}" presName="txSpace" presStyleCnt="0"/>
      <dgm:spPr/>
    </dgm:pt>
    <dgm:pt modelId="{F05D24E2-DBFA-4317-97F0-4112D75501DE}" type="pres">
      <dgm:prSet presAssocID="{8B6BF217-014F-4EDC-9AF6-B7996A6BCC29}" presName="desTx" presStyleLbl="revTx" presStyleIdx="5" presStyleCnt="6">
        <dgm:presLayoutVars/>
      </dgm:prSet>
      <dgm:spPr/>
    </dgm:pt>
  </dgm:ptLst>
  <dgm:cxnLst>
    <dgm:cxn modelId="{B2762101-E40A-4C3B-8D8A-1CF2B18AD6CD}" type="presOf" srcId="{BAF13B2F-D6C4-4492-912F-C9794BDA33C8}" destId="{670AD724-EE89-4D2D-B7C1-0F4646C2F49C}" srcOrd="0" destOrd="0" presId="urn:microsoft.com/office/officeart/2018/5/layout/CenteredIconLabelDescriptionList"/>
    <dgm:cxn modelId="{A9C2F92F-D1EE-4DE4-9A45-224E6771105E}" srcId="{BAF13B2F-D6C4-4492-912F-C9794BDA33C8}" destId="{6E2D4EC3-9DFD-442C-8AC4-0F5F173E576C}" srcOrd="0" destOrd="0" parTransId="{875B43BA-BC01-40AB-BDCE-3349BAC586EA}" sibTransId="{70015D01-E1F5-4AB4-9AB3-58702BCD3C20}"/>
    <dgm:cxn modelId="{8379773B-92AC-4D92-AD70-06A4A3107A3A}" srcId="{E8DD6E89-833A-4A05-A1D7-AB102A07093F}" destId="{BCDEF6B0-FC86-4A44-BF12-C064B3C6AF9E}" srcOrd="0" destOrd="0" parTransId="{79BCCAE5-227F-4229-8FA0-2CE65066C8F7}" sibTransId="{65656A98-AB5D-4E91-B31C-CD5CFBD36B04}"/>
    <dgm:cxn modelId="{C32BDA41-2F2B-4474-9B8C-66D0A48F92B8}" type="presOf" srcId="{BAA5BAE8-2950-4063-9AF8-94D2485CD335}" destId="{F05D24E2-DBFA-4317-97F0-4112D75501DE}" srcOrd="0" destOrd="0" presId="urn:microsoft.com/office/officeart/2018/5/layout/CenteredIconLabelDescriptionList"/>
    <dgm:cxn modelId="{C2C6CB4B-C584-4090-9C03-40F380A10192}" srcId="{680ABC70-AD5F-44AC-A66B-CEFC427215A4}" destId="{E8DD6E89-833A-4A05-A1D7-AB102A07093F}" srcOrd="0" destOrd="0" parTransId="{78B1CDE6-1EC1-4545-AB7A-76C212114340}" sibTransId="{13297762-281D-4C4F-B28A-3F923F3510F1}"/>
    <dgm:cxn modelId="{83144979-E693-4B3A-9BD2-8A0D4DE93AAF}" type="presOf" srcId="{BCDEF6B0-FC86-4A44-BF12-C064B3C6AF9E}" destId="{F8E53B12-61D4-473D-B3C0-265B0E68A238}" srcOrd="0" destOrd="0" presId="urn:microsoft.com/office/officeart/2018/5/layout/CenteredIconLabelDescriptionList"/>
    <dgm:cxn modelId="{5524B88A-8C30-45AA-A046-F06FBECE0994}" type="presOf" srcId="{E8DD6E89-833A-4A05-A1D7-AB102A07093F}" destId="{AAA5D951-8192-45C9-80E3-C96381161600}" srcOrd="0" destOrd="0" presId="urn:microsoft.com/office/officeart/2018/5/layout/CenteredIconLabelDescriptionList"/>
    <dgm:cxn modelId="{7B23D895-EDEF-459E-8CE9-D7DFC92EE445}" srcId="{680ABC70-AD5F-44AC-A66B-CEFC427215A4}" destId="{8B6BF217-014F-4EDC-9AF6-B7996A6BCC29}" srcOrd="2" destOrd="0" parTransId="{04B9FC85-F980-406C-A2F9-F6C37E2377AE}" sibTransId="{977B8D09-DE72-41D6-A2D8-9386DAE9E713}"/>
    <dgm:cxn modelId="{4A3EB69F-2A27-4720-BD2B-E604D7D19D89}" type="presOf" srcId="{6E2D4EC3-9DFD-442C-8AC4-0F5F173E576C}" destId="{AD0C1A32-DF6D-4D8C-BAD4-1EA4F1671016}" srcOrd="0" destOrd="0" presId="urn:microsoft.com/office/officeart/2018/5/layout/CenteredIconLabelDescriptionList"/>
    <dgm:cxn modelId="{6776C0CD-F4F2-4A5E-84DE-ED2AAC8D38A6}" type="presOf" srcId="{680ABC70-AD5F-44AC-A66B-CEFC427215A4}" destId="{F0ACACD7-BBEF-4D29-9896-76495F53172C}" srcOrd="0" destOrd="0" presId="urn:microsoft.com/office/officeart/2018/5/layout/CenteredIconLabelDescriptionList"/>
    <dgm:cxn modelId="{C3DFB8D9-25EC-4D0F-B928-95737AB2FD61}" srcId="{8B6BF217-014F-4EDC-9AF6-B7996A6BCC29}" destId="{BAA5BAE8-2950-4063-9AF8-94D2485CD335}" srcOrd="0" destOrd="0" parTransId="{1806BEED-A09D-4E19-90B1-DB255EDA6C2D}" sibTransId="{D7D4B078-8268-4AEF-A429-C1B77E711BA2}"/>
    <dgm:cxn modelId="{F1DDF1F4-85B6-4D64-8AAC-F47FCAA65595}" srcId="{680ABC70-AD5F-44AC-A66B-CEFC427215A4}" destId="{BAF13B2F-D6C4-4492-912F-C9794BDA33C8}" srcOrd="1" destOrd="0" parTransId="{F0FB9DB2-91FB-4CC1-9E2C-3B4BD9AC46EF}" sibTransId="{DD638A69-467F-414F-8F65-880D4F4B4482}"/>
    <dgm:cxn modelId="{72B7C2F7-01F9-4EB0-B2D3-077601444706}" type="presOf" srcId="{8B6BF217-014F-4EDC-9AF6-B7996A6BCC29}" destId="{15B910BB-F730-45B2-8BF4-D9487C9FFE96}" srcOrd="0" destOrd="0" presId="urn:microsoft.com/office/officeart/2018/5/layout/CenteredIconLabelDescriptionList"/>
    <dgm:cxn modelId="{C5C15EAB-2472-43B9-9056-7A9EA20CEBFE}" type="presParOf" srcId="{F0ACACD7-BBEF-4D29-9896-76495F53172C}" destId="{B226CF4F-46A1-4123-B77F-DC04809B0737}" srcOrd="0" destOrd="0" presId="urn:microsoft.com/office/officeart/2018/5/layout/CenteredIconLabelDescriptionList"/>
    <dgm:cxn modelId="{E8950448-90B4-46A5-82CC-938297772C07}" type="presParOf" srcId="{B226CF4F-46A1-4123-B77F-DC04809B0737}" destId="{D5C5B334-E29D-4466-95CE-7B2A8F0FE86D}" srcOrd="0" destOrd="0" presId="urn:microsoft.com/office/officeart/2018/5/layout/CenteredIconLabelDescriptionList"/>
    <dgm:cxn modelId="{61765703-4A02-454C-A083-A864A4707CCC}" type="presParOf" srcId="{B226CF4F-46A1-4123-B77F-DC04809B0737}" destId="{83B99FCA-1203-4C71-907E-FDE23676110B}" srcOrd="1" destOrd="0" presId="urn:microsoft.com/office/officeart/2018/5/layout/CenteredIconLabelDescriptionList"/>
    <dgm:cxn modelId="{36E6997D-DCAF-4038-8CD2-A3F185CEA1BF}" type="presParOf" srcId="{B226CF4F-46A1-4123-B77F-DC04809B0737}" destId="{AAA5D951-8192-45C9-80E3-C96381161600}" srcOrd="2" destOrd="0" presId="urn:microsoft.com/office/officeart/2018/5/layout/CenteredIconLabelDescriptionList"/>
    <dgm:cxn modelId="{E46A77EA-B9C3-4CC8-B8E3-6D47E8379B4B}" type="presParOf" srcId="{B226CF4F-46A1-4123-B77F-DC04809B0737}" destId="{0AFC323C-510A-4185-9DC3-B083138B3921}" srcOrd="3" destOrd="0" presId="urn:microsoft.com/office/officeart/2018/5/layout/CenteredIconLabelDescriptionList"/>
    <dgm:cxn modelId="{6A2C8DF8-1898-4B27-B1B3-9D8D02990AE9}" type="presParOf" srcId="{B226CF4F-46A1-4123-B77F-DC04809B0737}" destId="{F8E53B12-61D4-473D-B3C0-265B0E68A238}" srcOrd="4" destOrd="0" presId="urn:microsoft.com/office/officeart/2018/5/layout/CenteredIconLabelDescriptionList"/>
    <dgm:cxn modelId="{64D1598F-771C-45ED-B206-A3C2107E1391}" type="presParOf" srcId="{F0ACACD7-BBEF-4D29-9896-76495F53172C}" destId="{54A2AA29-F648-4F0E-AFF4-712C9ABD8F32}" srcOrd="1" destOrd="0" presId="urn:microsoft.com/office/officeart/2018/5/layout/CenteredIconLabelDescriptionList"/>
    <dgm:cxn modelId="{AA419831-DE4E-421B-9776-2CEA79C6396B}" type="presParOf" srcId="{F0ACACD7-BBEF-4D29-9896-76495F53172C}" destId="{EF334708-F3A4-46BE-A2B9-5B80168379EA}" srcOrd="2" destOrd="0" presId="urn:microsoft.com/office/officeart/2018/5/layout/CenteredIconLabelDescriptionList"/>
    <dgm:cxn modelId="{0A066E54-BC0D-4C39-8ECC-D515B831890E}" type="presParOf" srcId="{EF334708-F3A4-46BE-A2B9-5B80168379EA}" destId="{5C18A5E5-912D-4F66-B6C6-62D85D6189D1}" srcOrd="0" destOrd="0" presId="urn:microsoft.com/office/officeart/2018/5/layout/CenteredIconLabelDescriptionList"/>
    <dgm:cxn modelId="{C9BD094F-D0E4-4D75-920A-3EAC79F480A8}" type="presParOf" srcId="{EF334708-F3A4-46BE-A2B9-5B80168379EA}" destId="{652A3B8A-3DDA-4319-A6F5-7971E1A824C8}" srcOrd="1" destOrd="0" presId="urn:microsoft.com/office/officeart/2018/5/layout/CenteredIconLabelDescriptionList"/>
    <dgm:cxn modelId="{B50D7CE2-0724-4244-B6BD-4C2D7EFDF696}" type="presParOf" srcId="{EF334708-F3A4-46BE-A2B9-5B80168379EA}" destId="{670AD724-EE89-4D2D-B7C1-0F4646C2F49C}" srcOrd="2" destOrd="0" presId="urn:microsoft.com/office/officeart/2018/5/layout/CenteredIconLabelDescriptionList"/>
    <dgm:cxn modelId="{FD91EB91-A515-4B04-B630-B11AC2C1AC1D}" type="presParOf" srcId="{EF334708-F3A4-46BE-A2B9-5B80168379EA}" destId="{6D885BA4-160E-45A5-A5E5-E3582FE0A09A}" srcOrd="3" destOrd="0" presId="urn:microsoft.com/office/officeart/2018/5/layout/CenteredIconLabelDescriptionList"/>
    <dgm:cxn modelId="{787ADA10-7216-4832-B6B4-443C2E73D6C5}" type="presParOf" srcId="{EF334708-F3A4-46BE-A2B9-5B80168379EA}" destId="{AD0C1A32-DF6D-4D8C-BAD4-1EA4F1671016}" srcOrd="4" destOrd="0" presId="urn:microsoft.com/office/officeart/2018/5/layout/CenteredIconLabelDescriptionList"/>
    <dgm:cxn modelId="{31A5688E-1355-4AB4-9B05-7A843990A055}" type="presParOf" srcId="{F0ACACD7-BBEF-4D29-9896-76495F53172C}" destId="{7072B546-69C4-45FD-BF55-4CFD54D7C0A5}" srcOrd="3" destOrd="0" presId="urn:microsoft.com/office/officeart/2018/5/layout/CenteredIconLabelDescriptionList"/>
    <dgm:cxn modelId="{F4A38C1D-E37E-416A-B6AE-498135038CC7}" type="presParOf" srcId="{F0ACACD7-BBEF-4D29-9896-76495F53172C}" destId="{1A297015-169D-458D-BE02-12BBB34FFB38}" srcOrd="4" destOrd="0" presId="urn:microsoft.com/office/officeart/2018/5/layout/CenteredIconLabelDescriptionList"/>
    <dgm:cxn modelId="{CD030A6D-23E6-469E-BFBB-F13648F411D5}" type="presParOf" srcId="{1A297015-169D-458D-BE02-12BBB34FFB38}" destId="{887E6334-6E67-4552-9976-0B2C5F3ED1E6}" srcOrd="0" destOrd="0" presId="urn:microsoft.com/office/officeart/2018/5/layout/CenteredIconLabelDescriptionList"/>
    <dgm:cxn modelId="{16E6839E-7DD6-4376-827D-BAFB7097D67D}" type="presParOf" srcId="{1A297015-169D-458D-BE02-12BBB34FFB38}" destId="{22A95677-2C45-4814-A843-F537896D755D}" srcOrd="1" destOrd="0" presId="urn:microsoft.com/office/officeart/2018/5/layout/CenteredIconLabelDescriptionList"/>
    <dgm:cxn modelId="{DA194F26-4536-4C60-AEAC-1F6FBAC894E0}" type="presParOf" srcId="{1A297015-169D-458D-BE02-12BBB34FFB38}" destId="{15B910BB-F730-45B2-8BF4-D9487C9FFE96}" srcOrd="2" destOrd="0" presId="urn:microsoft.com/office/officeart/2018/5/layout/CenteredIconLabelDescriptionList"/>
    <dgm:cxn modelId="{4970F5CF-D428-44D3-8509-54E7F9FFE3D7}" type="presParOf" srcId="{1A297015-169D-458D-BE02-12BBB34FFB38}" destId="{66516BF4-BA49-4080-812E-34044691A806}" srcOrd="3" destOrd="0" presId="urn:microsoft.com/office/officeart/2018/5/layout/CenteredIconLabelDescriptionList"/>
    <dgm:cxn modelId="{E2D31CE3-CC87-48C1-AB5B-33F5E264922A}" type="presParOf" srcId="{1A297015-169D-458D-BE02-12BBB34FFB38}" destId="{F05D24E2-DBFA-4317-97F0-4112D75501DE}" srcOrd="4" destOrd="0" presId="urn:microsoft.com/office/officeart/2018/5/layout/CenteredIconLabelDescri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BFDD9-C811-4D87-862E-4D70F2AA2E4E}">
      <dsp:nvSpPr>
        <dsp:cNvPr id="0" name=""/>
        <dsp:cNvSpPr/>
      </dsp:nvSpPr>
      <dsp:spPr>
        <a:xfrm>
          <a:off x="645526" y="1519600"/>
          <a:ext cx="692507" cy="692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A8CA5C-0A20-4875-A6AE-08038A4FBDA3}">
      <dsp:nvSpPr>
        <dsp:cNvPr id="0" name=""/>
        <dsp:cNvSpPr/>
      </dsp:nvSpPr>
      <dsp:spPr>
        <a:xfrm>
          <a:off x="2483" y="2319032"/>
          <a:ext cx="1978593" cy="296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Light</a:t>
          </a:r>
        </a:p>
      </dsp:txBody>
      <dsp:txXfrm>
        <a:off x="2483" y="2319032"/>
        <a:ext cx="1978593" cy="296789"/>
      </dsp:txXfrm>
    </dsp:sp>
    <dsp:sp modelId="{01D79A70-23D2-421A-A21F-A722170AEFE7}">
      <dsp:nvSpPr>
        <dsp:cNvPr id="0" name=""/>
        <dsp:cNvSpPr/>
      </dsp:nvSpPr>
      <dsp:spPr>
        <a:xfrm>
          <a:off x="2483" y="2665554"/>
          <a:ext cx="1978593" cy="1340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Give them the LIGHT they need</a:t>
          </a:r>
        </a:p>
      </dsp:txBody>
      <dsp:txXfrm>
        <a:off x="2483" y="2665554"/>
        <a:ext cx="1978593" cy="1340664"/>
      </dsp:txXfrm>
    </dsp:sp>
    <dsp:sp modelId="{B8E57A99-C275-49E8-8A01-88355541D9A4}">
      <dsp:nvSpPr>
        <dsp:cNvPr id="0" name=""/>
        <dsp:cNvSpPr/>
      </dsp:nvSpPr>
      <dsp:spPr>
        <a:xfrm>
          <a:off x="2970374" y="1519600"/>
          <a:ext cx="692507" cy="692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D4BD35C-DACF-42ED-9C8F-9D5B1DEFE318}">
      <dsp:nvSpPr>
        <dsp:cNvPr id="0" name=""/>
        <dsp:cNvSpPr/>
      </dsp:nvSpPr>
      <dsp:spPr>
        <a:xfrm>
          <a:off x="2327331" y="2319032"/>
          <a:ext cx="1978593" cy="296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Water</a:t>
          </a:r>
        </a:p>
      </dsp:txBody>
      <dsp:txXfrm>
        <a:off x="2327331" y="2319032"/>
        <a:ext cx="1978593" cy="296789"/>
      </dsp:txXfrm>
    </dsp:sp>
    <dsp:sp modelId="{DB55CE19-F3B4-4552-97F5-409C1AF470CC}">
      <dsp:nvSpPr>
        <dsp:cNvPr id="0" name=""/>
        <dsp:cNvSpPr/>
      </dsp:nvSpPr>
      <dsp:spPr>
        <a:xfrm>
          <a:off x="2327331" y="2665554"/>
          <a:ext cx="1978593" cy="1340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Give them the WATER they need</a:t>
          </a:r>
        </a:p>
      </dsp:txBody>
      <dsp:txXfrm>
        <a:off x="2327331" y="2665554"/>
        <a:ext cx="1978593" cy="1340664"/>
      </dsp:txXfrm>
    </dsp:sp>
    <dsp:sp modelId="{E6E2D0A8-18DE-4F68-AEDB-09BED1409FD7}">
      <dsp:nvSpPr>
        <dsp:cNvPr id="0" name=""/>
        <dsp:cNvSpPr/>
      </dsp:nvSpPr>
      <dsp:spPr>
        <a:xfrm>
          <a:off x="5295221" y="1519600"/>
          <a:ext cx="692507" cy="692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EE2783E-E1EC-4044-92B2-D6536B666A24}">
      <dsp:nvSpPr>
        <dsp:cNvPr id="0" name=""/>
        <dsp:cNvSpPr/>
      </dsp:nvSpPr>
      <dsp:spPr>
        <a:xfrm>
          <a:off x="4652178" y="2319032"/>
          <a:ext cx="1978593" cy="296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Humidity</a:t>
          </a:r>
        </a:p>
      </dsp:txBody>
      <dsp:txXfrm>
        <a:off x="4652178" y="2319032"/>
        <a:ext cx="1978593" cy="296789"/>
      </dsp:txXfrm>
    </dsp:sp>
    <dsp:sp modelId="{B6E451F8-5661-4C9C-ADC4-5C3F50B92A01}">
      <dsp:nvSpPr>
        <dsp:cNvPr id="0" name=""/>
        <dsp:cNvSpPr/>
      </dsp:nvSpPr>
      <dsp:spPr>
        <a:xfrm>
          <a:off x="4652178" y="2665554"/>
          <a:ext cx="1978593" cy="1340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Give them the HUMIDITY they need</a:t>
          </a:r>
        </a:p>
      </dsp:txBody>
      <dsp:txXfrm>
        <a:off x="4652178" y="2665554"/>
        <a:ext cx="1978593" cy="1340664"/>
      </dsp:txXfrm>
    </dsp:sp>
    <dsp:sp modelId="{BB31DCBC-E095-46DF-A1E2-3D95E4E6F511}">
      <dsp:nvSpPr>
        <dsp:cNvPr id="0" name=""/>
        <dsp:cNvSpPr/>
      </dsp:nvSpPr>
      <dsp:spPr>
        <a:xfrm>
          <a:off x="7620069" y="1519600"/>
          <a:ext cx="692507" cy="6925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112AEF-8C10-4498-93CC-C59AEC85025A}">
      <dsp:nvSpPr>
        <dsp:cNvPr id="0" name=""/>
        <dsp:cNvSpPr/>
      </dsp:nvSpPr>
      <dsp:spPr>
        <a:xfrm>
          <a:off x="6977026" y="2319032"/>
          <a:ext cx="1978593" cy="296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Space</a:t>
          </a:r>
        </a:p>
      </dsp:txBody>
      <dsp:txXfrm>
        <a:off x="6977026" y="2319032"/>
        <a:ext cx="1978593" cy="296789"/>
      </dsp:txXfrm>
    </dsp:sp>
    <dsp:sp modelId="{94D32C6F-D19A-4C86-9CEE-B354FF63F5D1}">
      <dsp:nvSpPr>
        <dsp:cNvPr id="0" name=""/>
        <dsp:cNvSpPr/>
      </dsp:nvSpPr>
      <dsp:spPr>
        <a:xfrm>
          <a:off x="6977026" y="2665554"/>
          <a:ext cx="1978593" cy="1340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Give them the SPACE they need</a:t>
          </a:r>
        </a:p>
      </dsp:txBody>
      <dsp:txXfrm>
        <a:off x="6977026" y="2665554"/>
        <a:ext cx="1978593" cy="1340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5B334-E29D-4466-95CE-7B2A8F0FE86D}">
      <dsp:nvSpPr>
        <dsp:cNvPr id="0" name=""/>
        <dsp:cNvSpPr/>
      </dsp:nvSpPr>
      <dsp:spPr>
        <a:xfrm>
          <a:off x="617143" y="1165098"/>
          <a:ext cx="662238" cy="66223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A5D951-8192-45C9-80E3-C96381161600}">
      <dsp:nvSpPr>
        <dsp:cNvPr id="0" name=""/>
        <dsp:cNvSpPr/>
      </dsp:nvSpPr>
      <dsp:spPr>
        <a:xfrm>
          <a:off x="2207" y="1909316"/>
          <a:ext cx="1892109" cy="28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kern="1200" dirty="0"/>
            <a:t>Temperature</a:t>
          </a:r>
        </a:p>
      </dsp:txBody>
      <dsp:txXfrm>
        <a:off x="2207" y="1909316"/>
        <a:ext cx="1892109" cy="283816"/>
      </dsp:txXfrm>
    </dsp:sp>
    <dsp:sp modelId="{F8E53B12-61D4-473D-B3C0-265B0E68A238}">
      <dsp:nvSpPr>
        <dsp:cNvPr id="0" name=""/>
        <dsp:cNvSpPr/>
      </dsp:nvSpPr>
      <dsp:spPr>
        <a:xfrm>
          <a:off x="2207" y="2231263"/>
          <a:ext cx="1892109" cy="84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Give them the WARMTH they need</a:t>
          </a:r>
        </a:p>
      </dsp:txBody>
      <dsp:txXfrm>
        <a:off x="2207" y="2231263"/>
        <a:ext cx="1892109" cy="840358"/>
      </dsp:txXfrm>
    </dsp:sp>
    <dsp:sp modelId="{5C18A5E5-912D-4F66-B6C6-62D85D6189D1}">
      <dsp:nvSpPr>
        <dsp:cNvPr id="0" name=""/>
        <dsp:cNvSpPr/>
      </dsp:nvSpPr>
      <dsp:spPr>
        <a:xfrm>
          <a:off x="2840371" y="1165098"/>
          <a:ext cx="662238" cy="662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0AD724-EE89-4D2D-B7C1-0F4646C2F49C}">
      <dsp:nvSpPr>
        <dsp:cNvPr id="0" name=""/>
        <dsp:cNvSpPr/>
      </dsp:nvSpPr>
      <dsp:spPr>
        <a:xfrm>
          <a:off x="2225436" y="1909316"/>
          <a:ext cx="1892109" cy="28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kern="1200" dirty="0"/>
            <a:t>Food</a:t>
          </a:r>
        </a:p>
      </dsp:txBody>
      <dsp:txXfrm>
        <a:off x="2225436" y="1909316"/>
        <a:ext cx="1892109" cy="283816"/>
      </dsp:txXfrm>
    </dsp:sp>
    <dsp:sp modelId="{AD0C1A32-DF6D-4D8C-BAD4-1EA4F1671016}">
      <dsp:nvSpPr>
        <dsp:cNvPr id="0" name=""/>
        <dsp:cNvSpPr/>
      </dsp:nvSpPr>
      <dsp:spPr>
        <a:xfrm>
          <a:off x="2225436" y="2231263"/>
          <a:ext cx="1892109" cy="84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Give them the FOOD they need</a:t>
          </a:r>
        </a:p>
      </dsp:txBody>
      <dsp:txXfrm>
        <a:off x="2225436" y="2231263"/>
        <a:ext cx="1892109" cy="840358"/>
      </dsp:txXfrm>
    </dsp:sp>
    <dsp:sp modelId="{887E6334-6E67-4552-9976-0B2C5F3ED1E6}">
      <dsp:nvSpPr>
        <dsp:cNvPr id="0" name=""/>
        <dsp:cNvSpPr/>
      </dsp:nvSpPr>
      <dsp:spPr>
        <a:xfrm>
          <a:off x="5063600" y="1165098"/>
          <a:ext cx="662238" cy="6622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B910BB-F730-45B2-8BF4-D9487C9FFE96}">
      <dsp:nvSpPr>
        <dsp:cNvPr id="0" name=""/>
        <dsp:cNvSpPr/>
      </dsp:nvSpPr>
      <dsp:spPr>
        <a:xfrm>
          <a:off x="4448664" y="1909316"/>
          <a:ext cx="1892109" cy="28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kern="1200" dirty="0"/>
            <a:t>Grooming</a:t>
          </a:r>
        </a:p>
      </dsp:txBody>
      <dsp:txXfrm>
        <a:off x="4448664" y="1909316"/>
        <a:ext cx="1892109" cy="283816"/>
      </dsp:txXfrm>
    </dsp:sp>
    <dsp:sp modelId="{F05D24E2-DBFA-4317-97F0-4112D75501DE}">
      <dsp:nvSpPr>
        <dsp:cNvPr id="0" name=""/>
        <dsp:cNvSpPr/>
      </dsp:nvSpPr>
      <dsp:spPr>
        <a:xfrm>
          <a:off x="4448664" y="2231263"/>
          <a:ext cx="1892109" cy="84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Give them the GROOMING they need </a:t>
          </a:r>
        </a:p>
      </dsp:txBody>
      <dsp:txXfrm>
        <a:off x="4448664" y="2231263"/>
        <a:ext cx="1892109" cy="840358"/>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76787" cy="469742"/>
          </a:xfrm>
          <a:prstGeom prst="rect">
            <a:avLst/>
          </a:prstGeom>
        </p:spPr>
        <p:txBody>
          <a:bodyPr vert="horz" lIns="91813" tIns="45907" rIns="91813" bIns="45907" rtlCol="0"/>
          <a:lstStyle>
            <a:lvl1pPr algn="l">
              <a:defRPr sz="1200"/>
            </a:lvl1pPr>
          </a:lstStyle>
          <a:p>
            <a:endParaRPr lang="en-CA" dirty="0"/>
          </a:p>
        </p:txBody>
      </p:sp>
      <p:sp>
        <p:nvSpPr>
          <p:cNvPr id="3" name="Date Placeholder 2"/>
          <p:cNvSpPr>
            <a:spLocks noGrp="1"/>
          </p:cNvSpPr>
          <p:nvPr>
            <p:ph type="dt" sz="quarter" idx="1"/>
          </p:nvPr>
        </p:nvSpPr>
        <p:spPr>
          <a:xfrm>
            <a:off x="4020929" y="1"/>
            <a:ext cx="3076787" cy="469742"/>
          </a:xfrm>
          <a:prstGeom prst="rect">
            <a:avLst/>
          </a:prstGeom>
        </p:spPr>
        <p:txBody>
          <a:bodyPr vert="horz" lIns="91813" tIns="45907" rIns="91813" bIns="45907" rtlCol="0"/>
          <a:lstStyle>
            <a:lvl1pPr algn="r">
              <a:defRPr sz="1200"/>
            </a:lvl1pPr>
          </a:lstStyle>
          <a:p>
            <a:fld id="{653A7427-8438-4B97-9072-34F5C82DB70C}" type="datetimeFigureOut">
              <a:rPr lang="en-CA" smtClean="0"/>
              <a:pPr/>
              <a:t>2023-09-26</a:t>
            </a:fld>
            <a:endParaRPr lang="en-CA" dirty="0"/>
          </a:p>
        </p:txBody>
      </p:sp>
      <p:sp>
        <p:nvSpPr>
          <p:cNvPr id="4" name="Footer Placeholder 3"/>
          <p:cNvSpPr>
            <a:spLocks noGrp="1"/>
          </p:cNvSpPr>
          <p:nvPr>
            <p:ph type="ftr" sz="quarter" idx="2"/>
          </p:nvPr>
        </p:nvSpPr>
        <p:spPr>
          <a:xfrm>
            <a:off x="4" y="8915558"/>
            <a:ext cx="3076787" cy="469742"/>
          </a:xfrm>
          <a:prstGeom prst="rect">
            <a:avLst/>
          </a:prstGeom>
        </p:spPr>
        <p:txBody>
          <a:bodyPr vert="horz" lIns="91813" tIns="45907" rIns="91813" bIns="45907" rtlCol="0" anchor="b"/>
          <a:lstStyle>
            <a:lvl1pPr algn="l">
              <a:defRPr sz="1200"/>
            </a:lvl1pPr>
          </a:lstStyle>
          <a:p>
            <a:endParaRPr lang="en-CA" dirty="0"/>
          </a:p>
        </p:txBody>
      </p:sp>
      <p:sp>
        <p:nvSpPr>
          <p:cNvPr id="5" name="Slide Number Placeholder 4"/>
          <p:cNvSpPr>
            <a:spLocks noGrp="1"/>
          </p:cNvSpPr>
          <p:nvPr>
            <p:ph type="sldNum" sz="quarter" idx="3"/>
          </p:nvPr>
        </p:nvSpPr>
        <p:spPr>
          <a:xfrm>
            <a:off x="4020929" y="8915558"/>
            <a:ext cx="3076787" cy="469742"/>
          </a:xfrm>
          <a:prstGeom prst="rect">
            <a:avLst/>
          </a:prstGeom>
        </p:spPr>
        <p:txBody>
          <a:bodyPr vert="horz" lIns="91813" tIns="45907" rIns="91813" bIns="45907" rtlCol="0" anchor="b"/>
          <a:lstStyle>
            <a:lvl1pPr algn="r">
              <a:defRPr sz="1200"/>
            </a:lvl1pPr>
          </a:lstStyle>
          <a:p>
            <a:fld id="{068DCCC7-A3EF-43DF-8124-8AEBDBF19BA0}" type="slidenum">
              <a:rPr lang="en-CA" smtClean="0"/>
              <a:pPr/>
              <a:t>‹#›</a:t>
            </a:fld>
            <a:endParaRPr lang="en-CA" dirty="0"/>
          </a:p>
        </p:txBody>
      </p:sp>
    </p:spTree>
    <p:extLst>
      <p:ext uri="{BB962C8B-B14F-4D97-AF65-F5344CB8AC3E}">
        <p14:creationId xmlns:p14="http://schemas.microsoft.com/office/powerpoint/2010/main" val="1358139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76363" cy="469264"/>
          </a:xfrm>
          <a:prstGeom prst="rect">
            <a:avLst/>
          </a:prstGeom>
        </p:spPr>
        <p:txBody>
          <a:bodyPr vert="horz" lIns="94612" tIns="47306" rIns="94612" bIns="47306" rtlCol="0"/>
          <a:lstStyle>
            <a:lvl1pPr algn="l">
              <a:defRPr sz="1200"/>
            </a:lvl1pPr>
          </a:lstStyle>
          <a:p>
            <a:endParaRPr lang="en-US" dirty="0"/>
          </a:p>
        </p:txBody>
      </p:sp>
      <p:sp>
        <p:nvSpPr>
          <p:cNvPr id="3" name="Date Placeholder 2"/>
          <p:cNvSpPr>
            <a:spLocks noGrp="1"/>
          </p:cNvSpPr>
          <p:nvPr>
            <p:ph type="dt" idx="1"/>
          </p:nvPr>
        </p:nvSpPr>
        <p:spPr>
          <a:xfrm>
            <a:off x="4021295" y="3"/>
            <a:ext cx="3076363" cy="469264"/>
          </a:xfrm>
          <a:prstGeom prst="rect">
            <a:avLst/>
          </a:prstGeom>
        </p:spPr>
        <p:txBody>
          <a:bodyPr vert="horz" lIns="94612" tIns="47306" rIns="94612" bIns="47306" rtlCol="0"/>
          <a:lstStyle>
            <a:lvl1pPr algn="r">
              <a:defRPr sz="1200"/>
            </a:lvl1pPr>
          </a:lstStyle>
          <a:p>
            <a:fld id="{DD78F020-D883-41FA-BA21-D5A3856A750A}" type="datetimeFigureOut">
              <a:rPr lang="en-US" smtClean="0"/>
              <a:pPr/>
              <a:t>9/26/2023</a:t>
            </a:fld>
            <a:endParaRPr lang="en-US" dirty="0"/>
          </a:p>
        </p:txBody>
      </p:sp>
      <p:sp>
        <p:nvSpPr>
          <p:cNvPr id="4" name="Slide Image Placeholder 3"/>
          <p:cNvSpPr>
            <a:spLocks noGrp="1" noRot="1" noChangeAspect="1"/>
          </p:cNvSpPr>
          <p:nvPr>
            <p:ph type="sldImg" idx="2"/>
          </p:nvPr>
        </p:nvSpPr>
        <p:spPr>
          <a:xfrm>
            <a:off x="1203325" y="703263"/>
            <a:ext cx="4692650" cy="3519487"/>
          </a:xfrm>
          <a:prstGeom prst="rect">
            <a:avLst/>
          </a:prstGeom>
          <a:noFill/>
          <a:ln w="12700">
            <a:solidFill>
              <a:prstClr val="black"/>
            </a:solidFill>
          </a:ln>
        </p:spPr>
        <p:txBody>
          <a:bodyPr vert="horz" lIns="94612" tIns="47306" rIns="94612" bIns="47306" rtlCol="0" anchor="ctr"/>
          <a:lstStyle/>
          <a:p>
            <a:endParaRPr lang="en-US" dirty="0"/>
          </a:p>
        </p:txBody>
      </p:sp>
      <p:sp>
        <p:nvSpPr>
          <p:cNvPr id="5" name="Notes Placeholder 4"/>
          <p:cNvSpPr>
            <a:spLocks noGrp="1"/>
          </p:cNvSpPr>
          <p:nvPr>
            <p:ph type="body" sz="quarter" idx="3"/>
          </p:nvPr>
        </p:nvSpPr>
        <p:spPr>
          <a:xfrm>
            <a:off x="709930" y="4458019"/>
            <a:ext cx="5679440" cy="4223386"/>
          </a:xfrm>
          <a:prstGeom prst="rect">
            <a:avLst/>
          </a:prstGeom>
        </p:spPr>
        <p:txBody>
          <a:bodyPr vert="horz" lIns="94612" tIns="47306" rIns="94612" bIns="473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9"/>
            <a:ext cx="3076363" cy="469264"/>
          </a:xfrm>
          <a:prstGeom prst="rect">
            <a:avLst/>
          </a:prstGeom>
        </p:spPr>
        <p:txBody>
          <a:bodyPr vert="horz" lIns="94612" tIns="47306" rIns="94612" bIns="4730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5" y="8914409"/>
            <a:ext cx="3076363" cy="469264"/>
          </a:xfrm>
          <a:prstGeom prst="rect">
            <a:avLst/>
          </a:prstGeom>
        </p:spPr>
        <p:txBody>
          <a:bodyPr vert="horz" lIns="94612" tIns="47306" rIns="94612" bIns="47306" rtlCol="0" anchor="b"/>
          <a:lstStyle>
            <a:lvl1pPr algn="r">
              <a:defRPr sz="1200"/>
            </a:lvl1pPr>
          </a:lstStyle>
          <a:p>
            <a:fld id="{1E665DAD-6E17-40FB-A20A-397448A5F885}" type="slidenum">
              <a:rPr lang="en-US" smtClean="0"/>
              <a:pPr/>
              <a:t>‹#›</a:t>
            </a:fld>
            <a:endParaRPr lang="en-US" dirty="0"/>
          </a:p>
        </p:txBody>
      </p:sp>
    </p:spTree>
    <p:extLst>
      <p:ext uri="{BB962C8B-B14F-4D97-AF65-F5344CB8AC3E}">
        <p14:creationId xmlns:p14="http://schemas.microsoft.com/office/powerpoint/2010/main" val="40516784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lants.ces.ncsu.edu/plants/anthurium-scherzerianum/"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plants.ces.ncsu.edu/plants/guzmania/"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defTabSz="914034">
              <a:defRPr/>
            </a:pPr>
            <a:r>
              <a:rPr lang="en-US" dirty="0">
                <a:solidFill>
                  <a:srgbClr val="4D4D4D"/>
                </a:solidFill>
              </a:rPr>
              <a:t> </a:t>
            </a:r>
            <a:br>
              <a:rPr lang="en-US" dirty="0"/>
            </a:br>
            <a:r>
              <a:rPr lang="en-US" dirty="0"/>
              <a:t>Welcome to the presentation on g</a:t>
            </a:r>
            <a:r>
              <a:rPr lang="en-US" dirty="0">
                <a:solidFill>
                  <a:srgbClr val="282828"/>
                </a:solidFill>
              </a:rPr>
              <a:t>etting started with indoor plant gardening, </a:t>
            </a:r>
            <a:r>
              <a:rPr lang="en-CA" dirty="0">
                <a:solidFill>
                  <a:srgbClr val="000000"/>
                </a:solidFill>
                <a:cs typeface="Times New Roman" panose="02020603050405020304" pitchFamily="18" charset="0"/>
              </a:rPr>
              <a:t>g</a:t>
            </a:r>
            <a:r>
              <a:rPr lang="en-CA" dirty="0">
                <a:solidFill>
                  <a:srgbClr val="000000"/>
                </a:solidFill>
                <a:ea typeface="Times New Roman" panose="02020603050405020304" pitchFamily="18" charset="0"/>
                <a:cs typeface="Times New Roman" panose="02020603050405020304" pitchFamily="18" charset="0"/>
              </a:rPr>
              <a:t>rowing houseplants can be just as rewarding as outdoor gardening. Plants in the natural garden rely on nature to meet their needs. Houseplants, on the other hand, rely on the gardener to meet all of their growing requirements. This introductory demonstration will walk you through the basics.   </a:t>
            </a:r>
            <a:r>
              <a:rPr lang="en-US" dirty="0">
                <a:solidFill>
                  <a:srgbClr val="282828"/>
                </a:solidFill>
              </a:rPr>
              <a:t>Learn how to create your own indoor garden oasis by selecting indoor plants, learn about benefits of indoor plants, how to care and grow them successfully, some of the challenges of indoor gardening, and meet some of common and more unique and tropical indoor plants for your home. </a:t>
            </a:r>
            <a:r>
              <a:rPr lang="en-CA" dirty="0">
                <a:solidFill>
                  <a:srgbClr val="000000"/>
                </a:solidFill>
                <a:ea typeface="Times New Roman" panose="02020603050405020304" pitchFamily="18" charset="0"/>
                <a:cs typeface="Times New Roman" panose="02020603050405020304" pitchFamily="18" charset="0"/>
              </a:rPr>
              <a:t>A draw will be held for some plant materials at the end of the demo.</a:t>
            </a:r>
            <a:endParaRPr lang="en-US" dirty="0">
              <a:ea typeface="Calibri" panose="020F0502020204030204" pitchFamily="34" charset="0"/>
              <a:cs typeface="Times New Roman" panose="02020603050405020304" pitchFamily="18" charset="0"/>
            </a:endParaRPr>
          </a:p>
          <a:p>
            <a:endParaRPr lang="en-US" dirty="0">
              <a:solidFill>
                <a:srgbClr val="282828"/>
              </a:solidFill>
            </a:endParaRPr>
          </a:p>
          <a:p>
            <a:pPr defTabSz="924274">
              <a:defRPr/>
            </a:pPr>
            <a:r>
              <a:rPr lang="en-CA" dirty="0"/>
              <a:t>To gain an understanding of the attendee experience, ask the participants to raise their hands if ,</a:t>
            </a:r>
          </a:p>
          <a:p>
            <a:pPr defTabSz="924274">
              <a:defRPr/>
            </a:pPr>
            <a:r>
              <a:rPr lang="en-CA" dirty="0"/>
              <a:t>1) they have tried and successfully grown indoor plants</a:t>
            </a:r>
          </a:p>
          <a:p>
            <a:pPr defTabSz="924274">
              <a:defRPr/>
            </a:pPr>
            <a:r>
              <a:rPr lang="en-CA" dirty="0"/>
              <a:t>2) They have tried but were unsuccessful </a:t>
            </a:r>
          </a:p>
          <a:p>
            <a:pPr defTabSz="924274">
              <a:defRPr/>
            </a:pPr>
            <a:r>
              <a:rPr lang="en-CA" dirty="0"/>
              <a:t>3) They delegated the task to someone else</a:t>
            </a:r>
          </a:p>
          <a:p>
            <a:endParaRPr lang="en-CA" dirty="0"/>
          </a:p>
          <a:p>
            <a:endParaRPr lang="en-US"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1</a:t>
            </a:fld>
            <a:endParaRPr lang="en-US" dirty="0">
              <a:solidFill>
                <a:prstClr val="black"/>
              </a:solidFill>
              <a:latin typeface="Calibri"/>
            </a:endParaRPr>
          </a:p>
        </p:txBody>
      </p:sp>
    </p:spTree>
    <p:extLst>
      <p:ext uri="{BB962C8B-B14F-4D97-AF65-F5344CB8AC3E}">
        <p14:creationId xmlns:p14="http://schemas.microsoft.com/office/powerpoint/2010/main" val="323041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a:defRPr/>
            </a:pPr>
            <a:r>
              <a:rPr lang="en-US" b="0" i="0" dirty="0">
                <a:solidFill>
                  <a:srgbClr val="282828"/>
                </a:solidFill>
                <a:effectLst/>
                <a:latin typeface="OpenSans"/>
              </a:rPr>
              <a:t> </a:t>
            </a:r>
            <a:endParaRPr lang="en-CA" dirty="0"/>
          </a:p>
          <a:p>
            <a:endParaRPr lang="en-CA" dirty="0"/>
          </a:p>
        </p:txBody>
      </p:sp>
      <p:sp>
        <p:nvSpPr>
          <p:cNvPr id="4" name="Slide Number Placeholder 3"/>
          <p:cNvSpPr>
            <a:spLocks noGrp="1"/>
          </p:cNvSpPr>
          <p:nvPr>
            <p:ph type="sldNum" sz="quarter" idx="10"/>
          </p:nvPr>
        </p:nvSpPr>
        <p:spPr/>
        <p:txBody>
          <a:bodyPr/>
          <a:lstStyle/>
          <a:p>
            <a:pPr defTabSz="914034">
              <a:defRPr/>
            </a:pPr>
            <a:fld id="{1E665DAD-6E17-40FB-A20A-397448A5F885}" type="slidenum">
              <a:rPr lang="en-US">
                <a:solidFill>
                  <a:prstClr val="black"/>
                </a:solidFill>
                <a:latin typeface="Calibri"/>
              </a:rPr>
              <a:pPr defTabSz="914034">
                <a:defRPr/>
              </a:pPr>
              <a:t>10</a:t>
            </a:fld>
            <a:endParaRPr lang="en-US" dirty="0">
              <a:solidFill>
                <a:prstClr val="black"/>
              </a:solidFill>
              <a:latin typeface="Calibri"/>
            </a:endParaRPr>
          </a:p>
        </p:txBody>
      </p:sp>
    </p:spTree>
    <p:extLst>
      <p:ext uri="{BB962C8B-B14F-4D97-AF65-F5344CB8AC3E}">
        <p14:creationId xmlns:p14="http://schemas.microsoft.com/office/powerpoint/2010/main" val="1072226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CA" altLang="en-US" i="0" dirty="0"/>
              <a:t>  </a:t>
            </a:r>
            <a:r>
              <a:rPr lang="en-CA" dirty="0"/>
              <a:t> Plants growing in the garden rely to a large extent on the natural elements for their needs</a:t>
            </a:r>
          </a:p>
          <a:p>
            <a:pPr>
              <a:buFont typeface="Arial" pitchFamily="34" charset="0"/>
              <a:buChar char="•"/>
            </a:pPr>
            <a:r>
              <a:rPr lang="en-CA" dirty="0"/>
              <a:t>   House plants depend entirely on you to provide them with their essential requirements </a:t>
            </a:r>
          </a:p>
          <a:p>
            <a:pPr>
              <a:buFont typeface="Arial" pitchFamily="34" charset="0"/>
              <a:buChar char="•"/>
            </a:pPr>
            <a:r>
              <a:rPr lang="en-CA" dirty="0"/>
              <a:t>   Earlier in the session under Growing Conditions we discussed Light, Water, Humidity, Space, and Warmth (or temperature)</a:t>
            </a:r>
          </a:p>
          <a:p>
            <a:pPr>
              <a:buFont typeface="Arial" pitchFamily="34" charset="0"/>
              <a:buChar char="•"/>
            </a:pPr>
            <a:r>
              <a:rPr lang="en-CA" dirty="0"/>
              <a:t>   To ensure your complete plant care, it is important not to forget about Food, and </a:t>
            </a:r>
          </a:p>
          <a:p>
            <a:pPr>
              <a:buFont typeface="Arial" pitchFamily="34" charset="0"/>
              <a:buChar char="•"/>
            </a:pPr>
            <a:r>
              <a:rPr lang="en-CA" dirty="0"/>
              <a:t>  </a:t>
            </a:r>
          </a:p>
          <a:p>
            <a:pPr eaLnBrk="1" hangingPunct="1">
              <a:spcBef>
                <a:spcPct val="0"/>
              </a:spcBef>
              <a:buFontTx/>
              <a:buChar char="•"/>
            </a:pPr>
            <a:endParaRPr lang="en-CA" altLang="en-US" i="0" baseline="0" dirty="0"/>
          </a:p>
        </p:txBody>
      </p:sp>
      <p:sp>
        <p:nvSpPr>
          <p:cNvPr id="4" name="Slide Number Placeholder 3"/>
          <p:cNvSpPr>
            <a:spLocks noGrp="1"/>
          </p:cNvSpPr>
          <p:nvPr>
            <p:ph type="sldNum" sz="quarter" idx="5"/>
          </p:nvPr>
        </p:nvSpPr>
        <p:spPr/>
        <p:txBody>
          <a:bodyPr/>
          <a:lstStyle/>
          <a:p>
            <a:pPr defTabSz="914034">
              <a:defRPr/>
            </a:pPr>
            <a:fld id="{1E665DAD-6E17-40FB-A20A-397448A5F885}" type="slidenum">
              <a:rPr lang="en-US">
                <a:solidFill>
                  <a:prstClr val="black"/>
                </a:solidFill>
                <a:latin typeface="Calibri"/>
              </a:rPr>
              <a:pPr defTabSz="914034">
                <a:defRPr/>
              </a:pPr>
              <a:t>11</a:t>
            </a:fld>
            <a:endParaRPr lang="en-US" dirty="0">
              <a:solidFill>
                <a:prstClr val="black"/>
              </a:solidFill>
              <a:latin typeface="Calibri"/>
            </a:endParaRPr>
          </a:p>
        </p:txBody>
      </p:sp>
    </p:spTree>
    <p:extLst>
      <p:ext uri="{BB962C8B-B14F-4D97-AF65-F5344CB8AC3E}">
        <p14:creationId xmlns:p14="http://schemas.microsoft.com/office/powerpoint/2010/main" val="295583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1" indent="-171381">
              <a:buFont typeface="Arial" panose="020B0604020202020204" pitchFamily="34" charset="0"/>
              <a:buChar char="•"/>
            </a:pPr>
            <a:r>
              <a:rPr lang="en-CA" sz="1000" dirty="0"/>
              <a:t> </a:t>
            </a:r>
            <a:r>
              <a:rPr lang="en-US" sz="1000" dirty="0"/>
              <a:t>The best recipe for success is to match the growing conditions that you can provide with those needed by the house plant.  All plants have slightly differing needs.</a:t>
            </a:r>
          </a:p>
          <a:p>
            <a:pPr marL="685526" indent="-685526">
              <a:buFont typeface="Arial" panose="020B0604020202020204" pitchFamily="34" charset="0"/>
              <a:buChar char="•"/>
            </a:pPr>
            <a:endParaRPr lang="en-US" sz="1000" b="1" dirty="0"/>
          </a:p>
          <a:p>
            <a:pPr marL="685526" indent="-685526">
              <a:buFont typeface="Arial" panose="020B0604020202020204" pitchFamily="34" charset="0"/>
              <a:buChar char="•"/>
            </a:pPr>
            <a:r>
              <a:rPr lang="en-US" sz="1000" b="1" u="sng" dirty="0"/>
              <a:t>LIGHT</a:t>
            </a:r>
          </a:p>
          <a:p>
            <a:pPr marL="685526" indent="-685526">
              <a:buFont typeface="Arial" panose="020B0604020202020204" pitchFamily="34" charset="0"/>
              <a:buChar char="•"/>
            </a:pPr>
            <a:r>
              <a:rPr lang="en-US" sz="1000" dirty="0"/>
              <a:t>What is the amount and intensity of the light coming into your house? </a:t>
            </a:r>
          </a:p>
          <a:p>
            <a:pPr marL="685526" indent="-685526">
              <a:buFont typeface="Arial" panose="020B0604020202020204" pitchFamily="34" charset="0"/>
              <a:buChar char="•"/>
            </a:pPr>
            <a:r>
              <a:rPr lang="en-US" sz="1000" dirty="0"/>
              <a:t>All plants need light to grow but different houseplants require different amounts of light.</a:t>
            </a:r>
          </a:p>
          <a:p>
            <a:pPr marL="685526" indent="-685526">
              <a:buFont typeface="Arial" panose="020B0604020202020204" pitchFamily="34" charset="0"/>
              <a:buChar char="•"/>
            </a:pPr>
            <a:r>
              <a:rPr lang="en-US" sz="1000" dirty="0"/>
              <a:t>Look around your house to see the available spots for houseplants. Plants that need:</a:t>
            </a:r>
          </a:p>
          <a:p>
            <a:pPr marL="1142543" lvl="1" indent="-685526">
              <a:buFont typeface="Arial" panose="020B0604020202020204" pitchFamily="34" charset="0"/>
              <a:buChar char="•"/>
            </a:pPr>
            <a:r>
              <a:rPr lang="en-US" sz="1000" b="1" dirty="0"/>
              <a:t>high light </a:t>
            </a:r>
            <a:r>
              <a:rPr lang="en-US" sz="1000" dirty="0"/>
              <a:t>do well in front of southern-facing windows; </a:t>
            </a:r>
          </a:p>
          <a:p>
            <a:pPr marL="1142543" lvl="1" indent="-685526">
              <a:buFont typeface="Arial" panose="020B0604020202020204" pitchFamily="34" charset="0"/>
              <a:buChar char="•"/>
            </a:pPr>
            <a:r>
              <a:rPr lang="en-US" sz="1000" b="1" dirty="0"/>
              <a:t>medium-light </a:t>
            </a:r>
            <a:r>
              <a:rPr lang="en-US" sz="1000" dirty="0"/>
              <a:t>do well in east-facing windows or 2 to 3 feet away from high-light windows; and </a:t>
            </a:r>
          </a:p>
          <a:p>
            <a:pPr marL="1142543" lvl="1" indent="-685526">
              <a:buFont typeface="Arial" panose="020B0604020202020204" pitchFamily="34" charset="0"/>
              <a:buChar char="•"/>
            </a:pPr>
            <a:r>
              <a:rPr lang="en-US" sz="1000" b="1" dirty="0"/>
              <a:t>low-light </a:t>
            </a:r>
            <a:r>
              <a:rPr lang="en-US" sz="1000" dirty="0"/>
              <a:t>can tolerate north-facing windows and normal indoor lighting in most areas of your home. </a:t>
            </a:r>
            <a:endParaRPr lang="en-US" sz="1000" b="1" dirty="0"/>
          </a:p>
          <a:p>
            <a:pPr marL="685526" indent="-685526">
              <a:buFont typeface="Arial" panose="020B0604020202020204" pitchFamily="34" charset="0"/>
              <a:buChar char="•"/>
            </a:pPr>
            <a:r>
              <a:rPr lang="en-US" sz="1000" dirty="0"/>
              <a:t>Direct light: there are houseplants that require hours of direct light daily with the sun shining right on them</a:t>
            </a:r>
          </a:p>
          <a:p>
            <a:pPr marL="171381" indent="-171381">
              <a:buFont typeface="Arial" panose="020B0604020202020204" pitchFamily="34" charset="0"/>
              <a:buChar char="•"/>
            </a:pPr>
            <a:r>
              <a:rPr lang="en-US" sz="1000" dirty="0"/>
              <a:t>Be aware of trees and buildings outside. </a:t>
            </a:r>
          </a:p>
          <a:p>
            <a:pPr marL="171381" indent="-171381">
              <a:buFont typeface="Arial" panose="020B0604020202020204" pitchFamily="34" charset="0"/>
              <a:buChar char="•"/>
            </a:pPr>
            <a:r>
              <a:rPr lang="en-US" sz="1000" dirty="0"/>
              <a:t>An obstructed southern window may get less light than a northern one.</a:t>
            </a:r>
          </a:p>
          <a:p>
            <a:pPr marL="171381" indent="-171381">
              <a:buFont typeface="Arial" panose="020B0604020202020204" pitchFamily="34" charset="0"/>
              <a:buChar char="•"/>
            </a:pPr>
            <a:r>
              <a:rPr lang="en-US" sz="1000" dirty="0"/>
              <a:t>Keep in mind the night-time temperatures make window sills cooler, especially in winter.</a:t>
            </a:r>
          </a:p>
          <a:p>
            <a:pPr marL="171381" indent="-171381">
              <a:buFont typeface="Arial" panose="020B0604020202020204" pitchFamily="34" charset="0"/>
              <a:buChar char="•"/>
            </a:pPr>
            <a:r>
              <a:rPr lang="en-US" sz="1000" dirty="0"/>
              <a:t>Turn plants occasionally so the plant does not grow lopsided  </a:t>
            </a:r>
          </a:p>
          <a:p>
            <a:pPr marL="685526" indent="-685526">
              <a:buFont typeface="Arial" panose="020B0604020202020204" pitchFamily="34" charset="0"/>
              <a:buChar char="•"/>
            </a:pPr>
            <a:endParaRPr lang="en-US" sz="1000" dirty="0"/>
          </a:p>
          <a:p>
            <a:pPr marL="685526" indent="-685526">
              <a:buFont typeface="Arial" panose="020B0604020202020204" pitchFamily="34" charset="0"/>
              <a:buChar char="•"/>
            </a:pPr>
            <a:endParaRPr lang="en-US" sz="1000" b="1" dirty="0"/>
          </a:p>
          <a:p>
            <a:pPr marL="685526" indent="-685526">
              <a:buFont typeface="Arial" panose="020B0604020202020204" pitchFamily="34" charset="0"/>
              <a:buChar char="•"/>
            </a:pPr>
            <a:r>
              <a:rPr lang="en-US" sz="1000" b="1" u="sng" dirty="0"/>
              <a:t> </a:t>
            </a:r>
            <a:endParaRPr lang="en-CA" sz="1000" dirty="0"/>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12</a:t>
            </a:fld>
            <a:endParaRPr lang="en-US" dirty="0">
              <a:solidFill>
                <a:prstClr val="black"/>
              </a:solidFill>
              <a:latin typeface="Calibri"/>
            </a:endParaRPr>
          </a:p>
        </p:txBody>
      </p:sp>
    </p:spTree>
    <p:extLst>
      <p:ext uri="{BB962C8B-B14F-4D97-AF65-F5344CB8AC3E}">
        <p14:creationId xmlns:p14="http://schemas.microsoft.com/office/powerpoint/2010/main" val="176181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CA" altLang="en-US" i="0" dirty="0"/>
              <a:t> Light = 12 hours per day.</a:t>
            </a:r>
          </a:p>
          <a:p>
            <a:pPr>
              <a:buFont typeface="Arial" pitchFamily="34" charset="0"/>
              <a:buChar char="•"/>
            </a:pPr>
            <a:r>
              <a:rPr lang="en-CA" altLang="en-US" i="0" dirty="0"/>
              <a:t> LEDs are best but most</a:t>
            </a:r>
            <a:r>
              <a:rPr lang="en-CA" altLang="en-US" i="0" baseline="0" dirty="0"/>
              <a:t> plants are fine under fluorescent lights.</a:t>
            </a:r>
          </a:p>
          <a:p>
            <a:pPr lvl="1">
              <a:buFont typeface="Arial" pitchFamily="34" charset="0"/>
              <a:buChar char="•"/>
            </a:pPr>
            <a:r>
              <a:rPr lang="en-CA" altLang="en-US" i="0" baseline="0" dirty="0"/>
              <a:t> Plants must be kept very close (1 to 2 inches – don’t worry about heat – the bulbs are not hot) to fluoro lights to get the maximum amount of light and avoid getting leggy</a:t>
            </a:r>
          </a:p>
          <a:p>
            <a:pPr lvl="1">
              <a:buFont typeface="Arial" pitchFamily="34" charset="0"/>
              <a:buChar char="•"/>
            </a:pPr>
            <a:r>
              <a:rPr lang="en-CA" altLang="en-US" i="0" baseline="0" dirty="0"/>
              <a:t> If plants do get leggy pinch out extra growth to keep plants compact.</a:t>
            </a:r>
          </a:p>
          <a:p>
            <a:pPr lvl="1">
              <a:buFont typeface="Arial" pitchFamily="34" charset="0"/>
              <a:buChar char="•"/>
            </a:pPr>
            <a:r>
              <a:rPr lang="en-CA" altLang="en-US" i="0" baseline="0" dirty="0"/>
              <a:t> LED lights are powerful, so plants can be kept 18” below them.</a:t>
            </a:r>
          </a:p>
          <a:p>
            <a:pPr lvl="1">
              <a:buFont typeface="Arial" pitchFamily="34" charset="0"/>
              <a:buChar char="•"/>
            </a:pPr>
            <a:r>
              <a:rPr lang="en-CA" altLang="en-US" i="0" baseline="0" dirty="0"/>
              <a:t> They are pricey (Mars Hydro TS 1000 light in pic = $200+tax on Amazon…this covers a 4’ x 4’ area) but the dent in the electric bill is noticeable – buy one that is dimmable.</a:t>
            </a:r>
            <a:endParaRPr lang="en-CA" altLang="en-US" i="0" dirty="0"/>
          </a:p>
          <a:p>
            <a:pPr>
              <a:buFont typeface="Arial" pitchFamily="34" charset="0"/>
              <a:buNone/>
            </a:pPr>
            <a:endParaRPr lang="en-CA" altLang="en-US" i="0" baseline="0" dirty="0"/>
          </a:p>
        </p:txBody>
      </p:sp>
      <p:sp>
        <p:nvSpPr>
          <p:cNvPr id="4" name="Slide Number Placeholder 3"/>
          <p:cNvSpPr>
            <a:spLocks noGrp="1"/>
          </p:cNvSpPr>
          <p:nvPr>
            <p:ph type="sldNum" sz="quarter" idx="5"/>
          </p:nvPr>
        </p:nvSpPr>
        <p:spPr/>
        <p:txBody>
          <a:bodyPr/>
          <a:lstStyle/>
          <a:p>
            <a:pPr defTabSz="914034">
              <a:defRPr/>
            </a:pPr>
            <a:fld id="{1E665DAD-6E17-40FB-A20A-397448A5F885}" type="slidenum">
              <a:rPr lang="en-US">
                <a:solidFill>
                  <a:prstClr val="black"/>
                </a:solidFill>
                <a:latin typeface="Calibri"/>
              </a:rPr>
              <a:pPr defTabSz="914034">
                <a:defRPr/>
              </a:pPr>
              <a:t>13</a:t>
            </a:fld>
            <a:endParaRPr lang="en-US" dirty="0">
              <a:solidFill>
                <a:prstClr val="black"/>
              </a:solidFill>
              <a:latin typeface="Calibri"/>
            </a:endParaRPr>
          </a:p>
        </p:txBody>
      </p:sp>
    </p:spTree>
    <p:extLst>
      <p:ext uri="{BB962C8B-B14F-4D97-AF65-F5344CB8AC3E}">
        <p14:creationId xmlns:p14="http://schemas.microsoft.com/office/powerpoint/2010/main" val="832449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526" indent="-685526">
              <a:buFont typeface="Arial" panose="020B0604020202020204" pitchFamily="34" charset="0"/>
              <a:buChar char="•"/>
            </a:pPr>
            <a:r>
              <a:rPr lang="en-US" sz="1000" b="1" u="sng" dirty="0"/>
              <a:t>Water</a:t>
            </a:r>
            <a:r>
              <a:rPr lang="en-US" sz="1000" b="1" dirty="0"/>
              <a:t> </a:t>
            </a:r>
          </a:p>
          <a:p>
            <a:pPr marL="685526" indent="-685526">
              <a:buFont typeface="Arial" panose="020B0604020202020204" pitchFamily="34" charset="0"/>
              <a:buChar char="•"/>
            </a:pPr>
            <a:r>
              <a:rPr lang="en-US" sz="1000" dirty="0"/>
              <a:t>Do not focus on how often to water, but rather focus on how much.</a:t>
            </a:r>
          </a:p>
          <a:p>
            <a:pPr marL="685526" indent="-685526">
              <a:buFont typeface="Arial" panose="020B0604020202020204" pitchFamily="34" charset="0"/>
              <a:buChar char="•"/>
            </a:pPr>
            <a:r>
              <a:rPr lang="en-US" sz="1000" dirty="0"/>
              <a:t>Using the finger test, pushing your finger 1-2 cms into the soil, </a:t>
            </a:r>
            <a:endParaRPr lang="en-US" sz="1000" b="1" dirty="0"/>
          </a:p>
          <a:p>
            <a:pPr marL="1142543" lvl="1" indent="-685526">
              <a:buFont typeface="Arial" panose="020B0604020202020204" pitchFamily="34" charset="0"/>
              <a:buChar char="•"/>
            </a:pPr>
            <a:r>
              <a:rPr lang="en-US" sz="1000" dirty="0"/>
              <a:t>If the soil is moist to the touch, the plant is not yet in need of water</a:t>
            </a:r>
          </a:p>
          <a:p>
            <a:pPr marL="1142543" lvl="1" indent="-685526">
              <a:buFont typeface="Arial" panose="020B0604020202020204" pitchFamily="34" charset="0"/>
              <a:buChar char="•"/>
            </a:pPr>
            <a:r>
              <a:rPr lang="en-US" sz="1000" dirty="0"/>
              <a:t>If the soil is dry, give the plant a good watering</a:t>
            </a:r>
          </a:p>
          <a:p>
            <a:pPr marL="685526" indent="-685526">
              <a:buFont typeface="Arial" panose="020B0604020202020204" pitchFamily="34" charset="0"/>
              <a:buChar char="•"/>
            </a:pPr>
            <a:r>
              <a:rPr lang="en-US" sz="1000" dirty="0"/>
              <a:t>Water houseplants with lukewarm water whenever the top 1 to 2 inches of your potting soil mix are dry. </a:t>
            </a:r>
          </a:p>
          <a:p>
            <a:pPr marL="685526" indent="-685526">
              <a:buFont typeface="Arial" panose="020B0604020202020204" pitchFamily="34" charset="0"/>
              <a:buChar char="•"/>
            </a:pPr>
            <a:r>
              <a:rPr lang="en-US" sz="1000" dirty="0"/>
              <a:t>Some plants prefer to be watered directly on top of the soil and others do best with watering from the bottom. Research your selected houseplant to know which method it prefers and the ideal amount of water. How much water a plant will need depends on their country of origin and the environment they evolved in.</a:t>
            </a:r>
          </a:p>
          <a:p>
            <a:pPr marL="685526" indent="-685526">
              <a:buFont typeface="Arial" panose="020B0604020202020204" pitchFamily="34" charset="0"/>
              <a:buChar char="•"/>
            </a:pPr>
            <a:r>
              <a:rPr lang="en-US" sz="1000" dirty="0"/>
              <a:t>Some plants do not mind drying out if one is forgetful; others require specific watering regimes and attention.</a:t>
            </a:r>
          </a:p>
          <a:p>
            <a:pPr marL="685526" indent="-685526">
              <a:buFont typeface="Arial" panose="020B0604020202020204" pitchFamily="34" charset="0"/>
              <a:buChar char="•"/>
            </a:pPr>
            <a:r>
              <a:rPr lang="en-US" sz="1000" dirty="0"/>
              <a:t>Watering: it is best to keep plants under watered that over-watered</a:t>
            </a:r>
          </a:p>
          <a:p>
            <a:pPr marL="685526" indent="-685526">
              <a:buFont typeface="Arial" panose="020B0604020202020204" pitchFamily="34" charset="0"/>
              <a:buChar char="•"/>
            </a:pPr>
            <a:endParaRPr lang="en-US" sz="1000" dirty="0"/>
          </a:p>
          <a:p>
            <a:pPr marL="171381" indent="-171381">
              <a:buFont typeface="Arial" panose="020B0604020202020204" pitchFamily="34" charset="0"/>
              <a:buChar char="•"/>
            </a:pPr>
            <a:endParaRPr lang="en-US" sz="1000" b="1" dirty="0"/>
          </a:p>
          <a:p>
            <a:pPr marL="175555" indent="-175555" defTabSz="936290">
              <a:buFont typeface="Arial" panose="020B0604020202020204" pitchFamily="34" charset="0"/>
              <a:buChar char="•"/>
              <a:defRPr/>
            </a:pPr>
            <a:endParaRPr lang="en-CA" sz="1000" dirty="0"/>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14</a:t>
            </a:fld>
            <a:endParaRPr lang="en-US" dirty="0">
              <a:solidFill>
                <a:prstClr val="black"/>
              </a:solidFill>
              <a:latin typeface="Calibri"/>
            </a:endParaRPr>
          </a:p>
        </p:txBody>
      </p:sp>
    </p:spTree>
    <p:extLst>
      <p:ext uri="{BB962C8B-B14F-4D97-AF65-F5344CB8AC3E}">
        <p14:creationId xmlns:p14="http://schemas.microsoft.com/office/powerpoint/2010/main" val="192813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CA" sz="1000" dirty="0"/>
              <a:t> </a:t>
            </a:r>
            <a:r>
              <a:rPr lang="en-US" sz="1000" u="sng" dirty="0"/>
              <a:t>Humidity</a:t>
            </a:r>
          </a:p>
          <a:p>
            <a:r>
              <a:rPr lang="en-US" sz="1000" dirty="0"/>
              <a:t>The majority of houseplants appreciate humidity levels of 50-70 percent; generally higher than in the average home and particularly in the winter.</a:t>
            </a:r>
          </a:p>
          <a:p>
            <a:pPr lvl="1"/>
            <a:r>
              <a:rPr lang="en-US" sz="1000" dirty="0"/>
              <a:t>Group plants together to create a micro-climate that supports an elevation humidity level</a:t>
            </a:r>
          </a:p>
          <a:p>
            <a:pPr lvl="1"/>
            <a:r>
              <a:rPr lang="en-US" sz="1000" dirty="0"/>
              <a:t>Misting leaves with water if the plant will tolerate this– very lightly</a:t>
            </a:r>
          </a:p>
          <a:p>
            <a:pPr lvl="1"/>
            <a:r>
              <a:rPr lang="en-US" sz="1000" dirty="0"/>
              <a:t>Cool-vapour humidifiers</a:t>
            </a:r>
          </a:p>
          <a:p>
            <a:pPr lvl="1"/>
            <a:r>
              <a:rPr lang="en-US" sz="1000" dirty="0"/>
              <a:t>Set some water-filled dishes near the plants</a:t>
            </a:r>
          </a:p>
          <a:p>
            <a:pPr lvl="1"/>
            <a:r>
              <a:rPr lang="en-US" sz="1000" dirty="0"/>
              <a:t>Set the plant on a dish filled with pebbles and keep filled with water</a:t>
            </a:r>
          </a:p>
          <a:p>
            <a:endParaRPr lang="en-US" sz="1000" dirty="0"/>
          </a:p>
          <a:p>
            <a:pPr>
              <a:buNone/>
            </a:pPr>
            <a:r>
              <a:rPr lang="en-US" sz="1000" u="sng" dirty="0"/>
              <a:t> </a:t>
            </a:r>
            <a:endParaRPr lang="en-CA" sz="1000" dirty="0"/>
          </a:p>
          <a:p>
            <a:pPr eaLnBrk="1" hangingPunct="1">
              <a:spcBef>
                <a:spcPct val="0"/>
              </a:spcBef>
              <a:buFontTx/>
              <a:buNone/>
            </a:pPr>
            <a:endParaRPr lang="en-CA" sz="1000"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15</a:t>
            </a:fld>
            <a:endParaRPr lang="en-US" dirty="0">
              <a:solidFill>
                <a:prstClr val="black"/>
              </a:solidFill>
              <a:latin typeface="Calibri"/>
            </a:endParaRPr>
          </a:p>
        </p:txBody>
      </p:sp>
    </p:spTree>
    <p:extLst>
      <p:ext uri="{BB962C8B-B14F-4D97-AF65-F5344CB8AC3E}">
        <p14:creationId xmlns:p14="http://schemas.microsoft.com/office/powerpoint/2010/main" val="4119139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00" dirty="0"/>
              <a:t> </a:t>
            </a:r>
            <a:r>
              <a:rPr lang="en-US" sz="1000" u="sng" dirty="0"/>
              <a:t>Temperature</a:t>
            </a:r>
          </a:p>
          <a:p>
            <a:r>
              <a:rPr lang="en-US" sz="1000" dirty="0"/>
              <a:t>The temperature that you prefer to keep your house at in the summer and winter months will affect the growth of the house plant.</a:t>
            </a:r>
          </a:p>
          <a:p>
            <a:r>
              <a:rPr lang="en-US" sz="1000" dirty="0"/>
              <a:t>Select the plant that will thrive in the temperatures you keep your house.</a:t>
            </a:r>
          </a:p>
          <a:p>
            <a:pPr marL="175555" indent="-175555" defTabSz="936290">
              <a:buFont typeface="Arial" panose="020B0604020202020204" pitchFamily="34" charset="0"/>
              <a:buChar char="•"/>
              <a:defRPr/>
            </a:pPr>
            <a:endParaRPr lang="en-CA" sz="1000" dirty="0"/>
          </a:p>
          <a:p>
            <a:pPr eaLnBrk="1" hangingPunct="1">
              <a:spcBef>
                <a:spcPct val="0"/>
              </a:spcBef>
              <a:buFontTx/>
              <a:buNone/>
            </a:pPr>
            <a:endParaRPr lang="en-CA" sz="1000"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16</a:t>
            </a:fld>
            <a:endParaRPr lang="en-US" dirty="0">
              <a:solidFill>
                <a:prstClr val="black"/>
              </a:solidFill>
              <a:latin typeface="Calibri"/>
            </a:endParaRPr>
          </a:p>
        </p:txBody>
      </p:sp>
    </p:spTree>
    <p:extLst>
      <p:ext uri="{BB962C8B-B14F-4D97-AF65-F5344CB8AC3E}">
        <p14:creationId xmlns:p14="http://schemas.microsoft.com/office/powerpoint/2010/main" val="19287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00" u="sng" dirty="0"/>
              <a:t>Space</a:t>
            </a:r>
          </a:p>
          <a:p>
            <a:r>
              <a:rPr lang="en-US" sz="1000" dirty="0"/>
              <a:t>Take time to consider size of the plant for the space in which you will put the plant. </a:t>
            </a:r>
          </a:p>
          <a:p>
            <a:r>
              <a:rPr lang="en-US" sz="1000" dirty="0"/>
              <a:t>The larger plants may only suit a few places in your house and do not move very easily if adjustments are needed.</a:t>
            </a:r>
          </a:p>
          <a:p>
            <a:r>
              <a:rPr lang="en-US" sz="1000" dirty="0"/>
              <a:t>Smaller plants can easily be moved should they need more suitable spot to match their required growing conditions.</a:t>
            </a:r>
          </a:p>
          <a:p>
            <a:r>
              <a:rPr lang="en-US" sz="1000" dirty="0"/>
              <a:t>Hanging plants need space away from traffic as they enjoy hanging undisturbed. </a:t>
            </a:r>
          </a:p>
          <a:p>
            <a:endParaRPr lang="en-US" sz="1000" dirty="0"/>
          </a:p>
          <a:p>
            <a:pPr>
              <a:buNone/>
            </a:pPr>
            <a:r>
              <a:rPr lang="en-US" sz="1000" u="sng" dirty="0"/>
              <a:t> </a:t>
            </a:r>
            <a:endParaRPr lang="en-CA" sz="1000" dirty="0"/>
          </a:p>
          <a:p>
            <a:pPr eaLnBrk="1" hangingPunct="1">
              <a:spcBef>
                <a:spcPct val="0"/>
              </a:spcBef>
              <a:buFontTx/>
              <a:buNone/>
            </a:pPr>
            <a:endParaRPr lang="en-CA" sz="1000"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17</a:t>
            </a:fld>
            <a:endParaRPr lang="en-US" dirty="0">
              <a:solidFill>
                <a:prstClr val="black"/>
              </a:solidFill>
              <a:latin typeface="Calibri"/>
            </a:endParaRPr>
          </a:p>
        </p:txBody>
      </p:sp>
    </p:spTree>
    <p:extLst>
      <p:ext uri="{BB962C8B-B14F-4D97-AF65-F5344CB8AC3E}">
        <p14:creationId xmlns:p14="http://schemas.microsoft.com/office/powerpoint/2010/main" val="1624710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CA" altLang="en-US" i="0" dirty="0"/>
              <a:t> Cleaning</a:t>
            </a:r>
          </a:p>
          <a:p>
            <a:pPr lvl="1">
              <a:buFont typeface="Arial" pitchFamily="34" charset="0"/>
              <a:buChar char="•"/>
            </a:pPr>
            <a:r>
              <a:rPr lang="en-CA" altLang="en-US" i="0" dirty="0"/>
              <a:t>Dust is an any of house plants, it:</a:t>
            </a:r>
          </a:p>
          <a:p>
            <a:pPr lvl="2">
              <a:buFont typeface="Arial" pitchFamily="34" charset="0"/>
              <a:buChar char="•"/>
            </a:pPr>
            <a:r>
              <a:rPr lang="en-CA" altLang="en-US" i="0" dirty="0"/>
              <a:t>Blocks the leaf pores to the plant does not breath properly </a:t>
            </a:r>
          </a:p>
          <a:p>
            <a:pPr lvl="2">
              <a:buFont typeface="Arial" pitchFamily="34" charset="0"/>
              <a:buChar char="•"/>
            </a:pPr>
            <a:r>
              <a:rPr lang="en-CA" altLang="en-US" i="0" dirty="0"/>
              <a:t>Forms a light-blocking screen preventing the full effect of daylight</a:t>
            </a:r>
          </a:p>
          <a:p>
            <a:pPr lvl="2">
              <a:buFont typeface="Arial" pitchFamily="34" charset="0"/>
              <a:buChar char="•"/>
            </a:pPr>
            <a:r>
              <a:rPr lang="en-CA" altLang="en-US" i="0" dirty="0"/>
              <a:t>May contain plant-damaging chemicals</a:t>
            </a:r>
          </a:p>
          <a:p>
            <a:pPr lvl="2">
              <a:buFont typeface="Arial" pitchFamily="34" charset="0"/>
              <a:buChar char="•"/>
            </a:pPr>
            <a:r>
              <a:rPr lang="en-CA" altLang="en-US" i="0" dirty="0"/>
              <a:t>Spoils the appearance of the foliage</a:t>
            </a:r>
          </a:p>
          <a:p>
            <a:pPr lvl="1">
              <a:buFont typeface="Arial" pitchFamily="34" charset="0"/>
              <a:buChar char="•"/>
            </a:pPr>
            <a:r>
              <a:rPr lang="en-CA" altLang="en-US" i="0" dirty="0"/>
              <a:t>It is necessary to remove dust when it becomes noticeable on the foliage</a:t>
            </a:r>
          </a:p>
          <a:p>
            <a:pPr lvl="1">
              <a:buFont typeface="Arial" pitchFamily="34" charset="0"/>
              <a:buChar char="•"/>
            </a:pPr>
            <a:r>
              <a:rPr lang="en-CA" altLang="en-US" i="0" dirty="0"/>
              <a:t>Small plants can be immersed in water, or you can sponge the leaves with clean water</a:t>
            </a:r>
          </a:p>
          <a:p>
            <a:pPr lvl="1">
              <a:buFont typeface="Arial" pitchFamily="34" charset="0"/>
              <a:buChar char="•"/>
            </a:pPr>
            <a:r>
              <a:rPr lang="en-CA" altLang="en-US" i="0" dirty="0"/>
              <a:t>Wash plants early in the day so they can dry before night-fall</a:t>
            </a:r>
          </a:p>
          <a:p>
            <a:pPr lvl="1">
              <a:buFont typeface="Arial" pitchFamily="34" charset="0"/>
              <a:buChar char="•"/>
            </a:pPr>
            <a:r>
              <a:rPr lang="en-CA" altLang="en-US" i="0" dirty="0"/>
              <a:t>You should dust the plant before washing, preventing the dust to ‘mud up’</a:t>
            </a:r>
          </a:p>
          <a:p>
            <a:pPr lvl="1">
              <a:buFont typeface="Arial" pitchFamily="34" charset="0"/>
              <a:buChar char="•"/>
            </a:pPr>
            <a:r>
              <a:rPr lang="en-CA" altLang="en-US" i="0" dirty="0"/>
              <a:t>When washing leaves support them with your hand </a:t>
            </a:r>
          </a:p>
          <a:p>
            <a:pPr lvl="1">
              <a:buFont typeface="Arial" pitchFamily="34" charset="0"/>
              <a:buNone/>
            </a:pPr>
            <a:endParaRPr lang="en-CA" altLang="en-US" i="0" dirty="0"/>
          </a:p>
          <a:p>
            <a:pPr>
              <a:buFont typeface="Arial" pitchFamily="34" charset="0"/>
              <a:buChar char="•"/>
            </a:pPr>
            <a:r>
              <a:rPr lang="en-CA" i="0" dirty="0"/>
              <a:t>Polishing</a:t>
            </a:r>
          </a:p>
          <a:p>
            <a:pPr lvl="1">
              <a:buFont typeface="Arial" pitchFamily="34" charset="0"/>
              <a:buChar char="•"/>
            </a:pPr>
            <a:r>
              <a:rPr lang="en-CA" i="0" dirty="0"/>
              <a:t>As foliage ages it may become dull, the glossy sheen o the new leaf is lost</a:t>
            </a:r>
          </a:p>
          <a:p>
            <a:pPr lvl="1">
              <a:buFont typeface="Arial" pitchFamily="34" charset="0"/>
              <a:buChar char="•"/>
            </a:pPr>
            <a:r>
              <a:rPr lang="en-CA" i="0" dirty="0"/>
              <a:t>Different plant-polishing materials are available, ensure you a product safe for plants</a:t>
            </a:r>
          </a:p>
          <a:p>
            <a:pPr lvl="1">
              <a:buFont typeface="Arial" pitchFamily="34" charset="0"/>
              <a:buChar char="•"/>
            </a:pPr>
            <a:r>
              <a:rPr lang="en-CA" i="0" dirty="0"/>
              <a:t>Do not polish young leaves, and do not press down on the leaf surface</a:t>
            </a:r>
          </a:p>
          <a:p>
            <a:pPr lvl="1">
              <a:buFont typeface="Arial" pitchFamily="34" charset="0"/>
              <a:buChar char="•"/>
            </a:pPr>
            <a:r>
              <a:rPr lang="en-CA" i="0" dirty="0"/>
              <a:t>Read the label, and check the lists for plants which should not be polished </a:t>
            </a:r>
          </a:p>
          <a:p>
            <a:pPr lvl="1">
              <a:buFont typeface="Arial" pitchFamily="34" charset="0"/>
              <a:buChar char="•"/>
            </a:pPr>
            <a:r>
              <a:rPr lang="en-CA" i="0" dirty="0"/>
              <a:t>Even better, clean your plants, and stay with the natural look  </a:t>
            </a:r>
          </a:p>
          <a:p>
            <a:pPr>
              <a:buFont typeface="Arial" pitchFamily="34" charset="0"/>
              <a:buChar char="•"/>
            </a:pPr>
            <a:r>
              <a:rPr lang="en-CA" i="0" dirty="0"/>
              <a:t>Training</a:t>
            </a:r>
          </a:p>
          <a:p>
            <a:pPr lvl="1">
              <a:buFont typeface="Arial" pitchFamily="34" charset="0"/>
              <a:buChar char="•"/>
            </a:pPr>
            <a:r>
              <a:rPr lang="en-CA" i="0" dirty="0"/>
              <a:t>Training is the support of stems to ensure maximum display</a:t>
            </a:r>
          </a:p>
          <a:p>
            <a:pPr lvl="1">
              <a:buFont typeface="Arial" pitchFamily="34" charset="0"/>
              <a:buChar char="•"/>
            </a:pPr>
            <a:r>
              <a:rPr lang="en-CA" i="0" dirty="0"/>
              <a:t>This is most common for climbing plants, and non climbers with weak stems, heavy flower-heads, and brittle stems</a:t>
            </a:r>
          </a:p>
          <a:p>
            <a:pPr lvl="1">
              <a:buFont typeface="Arial" pitchFamily="34" charset="0"/>
              <a:buChar char="•"/>
            </a:pPr>
            <a:r>
              <a:rPr lang="en-CA" i="0" dirty="0"/>
              <a:t>Train new growth before it becomes long enough to be untidy or difficult to bend </a:t>
            </a:r>
          </a:p>
          <a:p>
            <a:pPr>
              <a:buFont typeface="Arial" pitchFamily="34" charset="0"/>
              <a:buChar char="•"/>
            </a:pPr>
            <a:r>
              <a:rPr lang="en-CA" i="0" dirty="0"/>
              <a:t>Pruning </a:t>
            </a:r>
            <a:endParaRPr lang="en-CA" dirty="0"/>
          </a:p>
          <a:p>
            <a:pPr lvl="1" eaLnBrk="1" hangingPunct="1">
              <a:spcBef>
                <a:spcPct val="0"/>
              </a:spcBef>
              <a:buFontTx/>
              <a:buChar char="•"/>
            </a:pPr>
            <a:r>
              <a:rPr lang="en-CA" altLang="en-US" i="0" baseline="0" dirty="0"/>
              <a:t>Three techniques of pruning include;</a:t>
            </a:r>
          </a:p>
          <a:p>
            <a:pPr lvl="2" eaLnBrk="1" hangingPunct="1">
              <a:spcBef>
                <a:spcPct val="0"/>
              </a:spcBef>
              <a:buFontTx/>
              <a:buChar char="•"/>
            </a:pPr>
            <a:r>
              <a:rPr lang="en-CA" altLang="en-US" i="0" baseline="0" dirty="0"/>
              <a:t>Pinching out (stopping) is the removal of the growing point at the stem </a:t>
            </a:r>
          </a:p>
          <a:p>
            <a:pPr lvl="2" eaLnBrk="1" hangingPunct="1">
              <a:spcBef>
                <a:spcPct val="0"/>
              </a:spcBef>
              <a:buFontTx/>
              <a:buChar char="•"/>
            </a:pPr>
            <a:r>
              <a:rPr lang="en-CA" altLang="en-US" i="0" baseline="0" dirty="0"/>
              <a:t>Cutting back (pruning) is more extensive cutting out of excessive growth</a:t>
            </a:r>
          </a:p>
          <a:p>
            <a:pPr lvl="2" eaLnBrk="1" hangingPunct="1">
              <a:spcBef>
                <a:spcPct val="0"/>
              </a:spcBef>
              <a:buFontTx/>
              <a:buChar char="•"/>
            </a:pPr>
            <a:r>
              <a:rPr lang="en-CA" altLang="en-US" i="0" baseline="0" dirty="0"/>
              <a:t>Trimming is the removal of dead leaves, damaged parts and faded flowers </a:t>
            </a:r>
          </a:p>
          <a:p>
            <a:pPr lvl="1" eaLnBrk="1" hangingPunct="1">
              <a:spcBef>
                <a:spcPct val="0"/>
              </a:spcBef>
              <a:buFontTx/>
              <a:buChar char="•"/>
            </a:pPr>
            <a:r>
              <a:rPr lang="en-CA" altLang="en-US" i="0" baseline="0" dirty="0"/>
              <a:t>Many plants get out of hand and deteriorate if not regularly pruned  and timed </a:t>
            </a:r>
          </a:p>
          <a:p>
            <a:pPr lvl="1" eaLnBrk="1" hangingPunct="1">
              <a:spcBef>
                <a:spcPct val="0"/>
              </a:spcBef>
              <a:buFontTx/>
              <a:buChar char="•"/>
            </a:pPr>
            <a:r>
              <a:rPr lang="en-CA" altLang="en-US" i="0" baseline="0" dirty="0"/>
              <a:t>Always cut dead and diseased stems, crowded stems and all-green shoots on variegated plants </a:t>
            </a:r>
          </a:p>
          <a:p>
            <a:pPr lvl="1" eaLnBrk="1" hangingPunct="1">
              <a:spcBef>
                <a:spcPct val="0"/>
              </a:spcBef>
              <a:buFontTx/>
              <a:buChar char="•"/>
            </a:pPr>
            <a:r>
              <a:rPr lang="en-CA" altLang="en-US" i="0" baseline="0" dirty="0"/>
              <a:t>Cut back over-long branches and old leafless stems </a:t>
            </a:r>
          </a:p>
          <a:p>
            <a:pPr lvl="1" eaLnBrk="1" hangingPunct="1">
              <a:spcBef>
                <a:spcPct val="0"/>
              </a:spcBef>
              <a:buFontTx/>
              <a:buChar char="•"/>
            </a:pPr>
            <a:r>
              <a:rPr lang="en-CA" altLang="en-US" i="0" baseline="0" dirty="0"/>
              <a:t> Dead-heading will prolong flowering of many species </a:t>
            </a:r>
          </a:p>
        </p:txBody>
      </p:sp>
      <p:sp>
        <p:nvSpPr>
          <p:cNvPr id="4" name="Slide Number Placeholder 3"/>
          <p:cNvSpPr>
            <a:spLocks noGrp="1"/>
          </p:cNvSpPr>
          <p:nvPr>
            <p:ph type="sldNum" sz="quarter" idx="5"/>
          </p:nvPr>
        </p:nvSpPr>
        <p:spPr/>
        <p:txBody>
          <a:bodyPr/>
          <a:lstStyle/>
          <a:p>
            <a:pPr defTabSz="914034">
              <a:defRPr/>
            </a:pPr>
            <a:fld id="{1E665DAD-6E17-40FB-A20A-397448A5F885}" type="slidenum">
              <a:rPr lang="en-US">
                <a:solidFill>
                  <a:prstClr val="black"/>
                </a:solidFill>
                <a:latin typeface="Calibri"/>
              </a:rPr>
              <a:pPr defTabSz="914034">
                <a:defRPr/>
              </a:pPr>
              <a:t>18</a:t>
            </a:fld>
            <a:endParaRPr lang="en-US" dirty="0">
              <a:solidFill>
                <a:prstClr val="black"/>
              </a:solidFill>
              <a:latin typeface="Calibri"/>
            </a:endParaRPr>
          </a:p>
        </p:txBody>
      </p:sp>
    </p:spTree>
    <p:extLst>
      <p:ext uri="{BB962C8B-B14F-4D97-AF65-F5344CB8AC3E}">
        <p14:creationId xmlns:p14="http://schemas.microsoft.com/office/powerpoint/2010/main" val="4194088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1" indent="-171381">
              <a:buFont typeface="Arial" panose="020B0604020202020204" pitchFamily="34" charset="0"/>
              <a:buChar char="•"/>
            </a:pPr>
            <a:r>
              <a:rPr lang="en-CA" sz="1000" dirty="0"/>
              <a:t>All plants, indoors and out, need an adequate supply of nitrogen, phosphorous, and potassium</a:t>
            </a:r>
          </a:p>
          <a:p>
            <a:pPr marL="171381" indent="-171381">
              <a:lnSpc>
                <a:spcPct val="80000"/>
              </a:lnSpc>
              <a:buClr>
                <a:schemeClr val="bg1">
                  <a:lumMod val="85000"/>
                  <a:lumOff val="15000"/>
                </a:schemeClr>
              </a:buClr>
              <a:buFont typeface="Arial" panose="020B0604020202020204" pitchFamily="34" charset="0"/>
              <a:buChar char="•"/>
            </a:pPr>
            <a:r>
              <a:rPr lang="en-GB" altLang="en-US" sz="1000" dirty="0">
                <a:cs typeface="Times New Roman" panose="02020603050405020304" pitchFamily="18" charset="0"/>
              </a:rPr>
              <a:t>Nutrients: </a:t>
            </a:r>
          </a:p>
          <a:p>
            <a:pPr marL="361518" lvl="1">
              <a:lnSpc>
                <a:spcPct val="80000"/>
              </a:lnSpc>
              <a:buClr>
                <a:schemeClr val="bg1">
                  <a:lumMod val="85000"/>
                  <a:lumOff val="15000"/>
                </a:schemeClr>
              </a:buClr>
            </a:pPr>
            <a:r>
              <a:rPr lang="en-GB" altLang="en-US" sz="1000" dirty="0">
                <a:cs typeface="Times New Roman" panose="02020603050405020304" pitchFamily="18" charset="0"/>
              </a:rPr>
              <a:t>N = Nitrogen</a:t>
            </a:r>
          </a:p>
          <a:p>
            <a:pPr marL="628399" lvl="1" indent="-171381">
              <a:buFont typeface="Arial" panose="020B0604020202020204" pitchFamily="34" charset="0"/>
              <a:buChar char="•"/>
            </a:pPr>
            <a:r>
              <a:rPr lang="en-GB" altLang="en-US" sz="1000" dirty="0">
                <a:cs typeface="Times New Roman" panose="02020603050405020304" pitchFamily="18" charset="0"/>
              </a:rPr>
              <a:t>stimulates lush green growth of leaves and new shoots, promotes dark green colour </a:t>
            </a:r>
          </a:p>
          <a:p>
            <a:pPr marL="361518" lvl="1">
              <a:lnSpc>
                <a:spcPct val="80000"/>
              </a:lnSpc>
              <a:buClr>
                <a:schemeClr val="bg1">
                  <a:lumMod val="85000"/>
                  <a:lumOff val="15000"/>
                </a:schemeClr>
              </a:buClr>
            </a:pPr>
            <a:r>
              <a:rPr lang="en-GB" altLang="en-US" sz="1000" dirty="0">
                <a:cs typeface="Times New Roman" panose="02020603050405020304" pitchFamily="18" charset="0"/>
              </a:rPr>
              <a:t>P = Phosphorus</a:t>
            </a:r>
          </a:p>
          <a:p>
            <a:pPr marL="628399" lvl="1" indent="-171381">
              <a:buFont typeface="Arial" panose="020B0604020202020204" pitchFamily="34" charset="0"/>
              <a:buChar char="•"/>
            </a:pPr>
            <a:r>
              <a:rPr lang="en-GB" altLang="en-US" sz="1000" dirty="0">
                <a:cs typeface="Times New Roman" panose="02020603050405020304" pitchFamily="18" charset="0"/>
              </a:rPr>
              <a:t>promotes development of strong healthy root system and setting of flower buds</a:t>
            </a:r>
          </a:p>
          <a:p>
            <a:pPr marL="361518" lvl="1">
              <a:lnSpc>
                <a:spcPct val="80000"/>
              </a:lnSpc>
              <a:buClr>
                <a:schemeClr val="bg1">
                  <a:lumMod val="85000"/>
                  <a:lumOff val="15000"/>
                </a:schemeClr>
              </a:buClr>
            </a:pPr>
            <a:r>
              <a:rPr lang="en-GB" altLang="en-US" sz="1000" dirty="0">
                <a:cs typeface="Times New Roman" panose="02020603050405020304" pitchFamily="18" charset="0"/>
              </a:rPr>
              <a:t>K = Potassium</a:t>
            </a:r>
          </a:p>
          <a:p>
            <a:pPr marL="628399" lvl="1" indent="-171381">
              <a:buFont typeface="Arial" panose="020B0604020202020204" pitchFamily="34" charset="0"/>
              <a:buChar char="•"/>
            </a:pPr>
            <a:r>
              <a:rPr lang="en-GB" altLang="en-US" sz="1000" dirty="0">
                <a:cs typeface="Times New Roman" panose="02020603050405020304" pitchFamily="18" charset="0"/>
              </a:rPr>
              <a:t>aids in the overall strength of stems and roots and resistance to disease </a:t>
            </a:r>
          </a:p>
          <a:p>
            <a:pPr marL="171381" indent="-171381" defTabSz="914034">
              <a:buFont typeface="Arial" panose="020B0604020202020204" pitchFamily="34" charset="0"/>
              <a:buChar char="•"/>
              <a:defRPr/>
            </a:pPr>
            <a:r>
              <a:rPr lang="en-GB" altLang="en-US" sz="1000" dirty="0">
                <a:cs typeface="Times New Roman" panose="02020603050405020304" pitchFamily="18" charset="0"/>
              </a:rPr>
              <a:t>There are also several micronutrients, including essential elements such as Iron, Manganese, Zin, Chlorine, Sodium, etc. each providing various functions for plants</a:t>
            </a:r>
          </a:p>
          <a:p>
            <a:pPr marL="171381" indent="-171381">
              <a:buFont typeface="Arial" panose="020B0604020202020204" pitchFamily="34" charset="0"/>
              <a:buChar char="•"/>
            </a:pPr>
            <a:r>
              <a:rPr lang="en-CA" sz="1000" dirty="0"/>
              <a:t>In the garden you apply fertilizers to the soil, and in the absence, plant can draw on the soil’s supply of nutrients </a:t>
            </a:r>
          </a:p>
          <a:p>
            <a:pPr marL="171381" indent="-171381">
              <a:buFont typeface="Arial" panose="020B0604020202020204" pitchFamily="34" charset="0"/>
              <a:buChar char="•"/>
            </a:pPr>
            <a:r>
              <a:rPr lang="en-CA" sz="1000" dirty="0"/>
              <a:t>It is different for indoor plants as the soil in the pot contains a limited amount of food and is continually depleted by the roots of the plan and by leaching through the drainage holes</a:t>
            </a:r>
          </a:p>
          <a:p>
            <a:pPr marL="171381" indent="-171381">
              <a:buFont typeface="Arial" panose="020B0604020202020204" pitchFamily="34" charset="0"/>
              <a:buChar char="•"/>
            </a:pPr>
            <a:r>
              <a:rPr lang="en-CA" sz="1000" dirty="0"/>
              <a:t>Once the nutrient supply is exhausted, for potting composts this would be approximately 2 months before nutrients are depleted, regular feeding is needed when the plant is actively growing is required</a:t>
            </a:r>
          </a:p>
          <a:p>
            <a:pPr marL="171381" indent="-171381">
              <a:buFont typeface="Arial" panose="020B0604020202020204" pitchFamily="34" charset="0"/>
              <a:buChar char="•"/>
            </a:pPr>
            <a:r>
              <a:rPr lang="en-CA" sz="1000" dirty="0"/>
              <a:t>House plant foods are normally compound fertilizers containing NPK</a:t>
            </a:r>
          </a:p>
          <a:p>
            <a:pPr marL="171381" indent="-171381">
              <a:buFont typeface="Arial" panose="020B0604020202020204" pitchFamily="34" charset="0"/>
              <a:buChar char="•"/>
            </a:pPr>
            <a:r>
              <a:rPr lang="en-CA" sz="1000" dirty="0"/>
              <a:t>They come in different forms such as insoluble powders and granular, pills and sticks, and liquids </a:t>
            </a:r>
          </a:p>
          <a:p>
            <a:pPr marL="171381" indent="-171381">
              <a:buFont typeface="Arial" panose="020B0604020202020204" pitchFamily="34" charset="0"/>
              <a:buChar char="•"/>
            </a:pPr>
            <a:r>
              <a:rPr lang="en-US" dirty="0">
                <a:solidFill>
                  <a:srgbClr val="1D2228"/>
                </a:solidFill>
                <a:latin typeface="Helvetica Neue"/>
              </a:rPr>
              <a:t>Use a balanced fertilizer. Specialist fertilizers not required</a:t>
            </a:r>
          </a:p>
          <a:p>
            <a:pPr marL="171381" indent="-171381">
              <a:buFont typeface="Arial" panose="020B0604020202020204" pitchFamily="34" charset="0"/>
              <a:buChar char="•"/>
            </a:pPr>
            <a:r>
              <a:rPr lang="en-US" dirty="0">
                <a:solidFill>
                  <a:srgbClr val="1D2228"/>
                </a:solidFill>
                <a:latin typeface="Helvetica Neue"/>
              </a:rPr>
              <a:t>Soluble in water is easiest to use</a:t>
            </a:r>
          </a:p>
          <a:p>
            <a:pPr marL="171381" indent="-171381">
              <a:buFont typeface="Arial" panose="020B0604020202020204" pitchFamily="34" charset="0"/>
              <a:buChar char="•"/>
            </a:pPr>
            <a:r>
              <a:rPr lang="en-US" dirty="0">
                <a:solidFill>
                  <a:srgbClr val="1D2228"/>
                </a:solidFill>
                <a:latin typeface="Helvetica Neue"/>
              </a:rPr>
              <a:t>Recommend less than manufacturer recommends. 1/2 to 1/3 of amount to prevent build up of salts in the soil – Water ‘weakly’ not weekly </a:t>
            </a:r>
          </a:p>
          <a:p>
            <a:pPr marL="171381" indent="-171381">
              <a:buFont typeface="Arial" panose="020B0604020202020204" pitchFamily="34" charset="0"/>
              <a:buChar char="•"/>
            </a:pPr>
            <a:r>
              <a:rPr lang="en-US" dirty="0">
                <a:solidFill>
                  <a:srgbClr val="1D2228"/>
                </a:solidFill>
                <a:latin typeface="Helvetica Neue"/>
              </a:rPr>
              <a:t>Only when in growth phase. New buds or leaves are forming.</a:t>
            </a:r>
          </a:p>
          <a:p>
            <a:pPr marL="171381" indent="-171381">
              <a:buFont typeface="Arial" panose="020B0604020202020204" pitchFamily="34" charset="0"/>
              <a:buChar char="•"/>
            </a:pPr>
            <a:endParaRPr lang="en-CA" sz="1000" dirty="0"/>
          </a:p>
          <a:p>
            <a:pPr algn="l" fontAlgn="base"/>
            <a:r>
              <a:rPr lang="en-US" altLang="en-US" sz="1000" dirty="0">
                <a:cs typeface="Times New Roman" panose="02020603050405020304" pitchFamily="18" charset="0"/>
              </a:rPr>
              <a:t> </a:t>
            </a:r>
            <a:endParaRPr lang="en-US" dirty="0">
              <a:solidFill>
                <a:srgbClr val="424142"/>
              </a:solidFill>
              <a:latin typeface="Georgia" panose="02040502050405020303" pitchFamily="18" charset="0"/>
            </a:endParaRPr>
          </a:p>
          <a:p>
            <a:pPr marL="171381" indent="-171381">
              <a:buFont typeface="Arial" panose="020B0604020202020204" pitchFamily="34" charset="0"/>
              <a:buChar char="•"/>
            </a:pPr>
            <a:r>
              <a:rPr lang="en-CA" sz="1000" dirty="0"/>
              <a:t>Plants have the ability to tell you what is wrong, for example:	</a:t>
            </a:r>
          </a:p>
          <a:p>
            <a:pPr marL="628399" lvl="1" indent="-171381">
              <a:buFont typeface="Arial" panose="020B0604020202020204" pitchFamily="34" charset="0"/>
              <a:buChar char="•"/>
            </a:pPr>
            <a:r>
              <a:rPr lang="en-CA" sz="1000" dirty="0"/>
              <a:t>Light green to yellow leaves, growth stunted = nitrogen deficiency</a:t>
            </a:r>
          </a:p>
          <a:p>
            <a:pPr marL="628399" lvl="1" indent="-171381">
              <a:buFont typeface="Arial" panose="020B0604020202020204" pitchFamily="34" charset="0"/>
              <a:buChar char="•"/>
            </a:pPr>
            <a:r>
              <a:rPr lang="en-CA" sz="1000" dirty="0"/>
              <a:t>Red or purple leaves = phosphorous deficiency</a:t>
            </a:r>
          </a:p>
          <a:p>
            <a:pPr marL="628399" lvl="1" indent="-171381">
              <a:buFont typeface="Arial" panose="020B0604020202020204" pitchFamily="34" charset="0"/>
              <a:buChar char="•"/>
            </a:pPr>
            <a:r>
              <a:rPr lang="en-CA" sz="1000" dirty="0"/>
              <a:t>Yellow leaves , veins remain green = iron deficiency</a:t>
            </a:r>
          </a:p>
          <a:p>
            <a:pPr marL="628399" lvl="1" indent="-171381">
              <a:buFont typeface="Arial" panose="020B0604020202020204" pitchFamily="34" charset="0"/>
              <a:buChar char="•"/>
            </a:pPr>
            <a:r>
              <a:rPr lang="en-CA" sz="1000" dirty="0"/>
              <a:t>Dark green leaves, excessive growth = excessive nitrogen</a:t>
            </a:r>
          </a:p>
          <a:p>
            <a:pPr>
              <a:lnSpc>
                <a:spcPct val="80000"/>
              </a:lnSpc>
              <a:buClr>
                <a:schemeClr val="bg1">
                  <a:lumMod val="85000"/>
                  <a:lumOff val="15000"/>
                </a:schemeClr>
              </a:buClr>
              <a:buNone/>
            </a:pPr>
            <a:endParaRPr lang="en-CA" sz="1000" dirty="0"/>
          </a:p>
          <a:p>
            <a:pPr>
              <a:lnSpc>
                <a:spcPct val="80000"/>
              </a:lnSpc>
              <a:buClr>
                <a:schemeClr val="bg1">
                  <a:lumMod val="85000"/>
                  <a:lumOff val="15000"/>
                </a:schemeClr>
              </a:buClr>
              <a:buNone/>
            </a:pPr>
            <a:r>
              <a:rPr lang="en-CA" sz="1000" dirty="0"/>
              <a:t> </a:t>
            </a:r>
            <a:endParaRPr lang="en-CA" dirty="0"/>
          </a:p>
        </p:txBody>
      </p:sp>
      <p:sp>
        <p:nvSpPr>
          <p:cNvPr id="4" name="Slide Number Placeholder 3"/>
          <p:cNvSpPr>
            <a:spLocks noGrp="1"/>
          </p:cNvSpPr>
          <p:nvPr>
            <p:ph type="sldNum" sz="quarter" idx="5"/>
          </p:nvPr>
        </p:nvSpPr>
        <p:spPr/>
        <p:txBody>
          <a:bodyPr/>
          <a:lstStyle/>
          <a:p>
            <a:pPr defTabSz="914034">
              <a:defRPr/>
            </a:pPr>
            <a:fld id="{1E665DAD-6E17-40FB-A20A-397448A5F885}" type="slidenum">
              <a:rPr lang="en-US">
                <a:solidFill>
                  <a:prstClr val="black"/>
                </a:solidFill>
                <a:latin typeface="Calibri"/>
              </a:rPr>
              <a:pPr defTabSz="914034">
                <a:defRPr/>
              </a:pPr>
              <a:t>19</a:t>
            </a:fld>
            <a:endParaRPr lang="en-US" dirty="0">
              <a:solidFill>
                <a:prstClr val="black"/>
              </a:solidFill>
              <a:latin typeface="Calibri"/>
            </a:endParaRPr>
          </a:p>
        </p:txBody>
      </p:sp>
    </p:spTree>
    <p:extLst>
      <p:ext uri="{BB962C8B-B14F-4D97-AF65-F5344CB8AC3E}">
        <p14:creationId xmlns:p14="http://schemas.microsoft.com/office/powerpoint/2010/main" val="180398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CA" altLang="en-US" dirty="0"/>
              <a:t>Master Gardeners of Ontario is a volunteer organization comprised of individuals who are certified horticultural experts </a:t>
            </a:r>
            <a:br>
              <a:rPr lang="en-CA" altLang="en-US" dirty="0"/>
            </a:br>
            <a:r>
              <a:rPr lang="en-CA" altLang="en-US" dirty="0"/>
              <a:t>providing in depth sustainable gardening information to the general public.</a:t>
            </a:r>
          </a:p>
          <a:p>
            <a:pPr eaLnBrk="1" hangingPunct="1">
              <a:spcBef>
                <a:spcPct val="0"/>
              </a:spcBef>
              <a:buFontTx/>
              <a:buChar char="•"/>
            </a:pPr>
            <a:r>
              <a:rPr lang="en-US" dirty="0"/>
              <a:t>Established in 1985, Master Gardeners of Ontario Inc. (MGOI) is an independent non-profit organization, run by volunteers, dedicated to providing accurate and relevant horticultural information to the public </a:t>
            </a:r>
          </a:p>
          <a:p>
            <a:pPr eaLnBrk="1" hangingPunct="1">
              <a:spcBef>
                <a:spcPct val="0"/>
              </a:spcBef>
              <a:buFontTx/>
              <a:buChar char="•"/>
            </a:pPr>
            <a:r>
              <a:rPr lang="en-US" altLang="en-US" dirty="0"/>
              <a:t> Members presenting today are from Etobicoke Master Gardeners group, formed in January 2005</a:t>
            </a:r>
          </a:p>
          <a:p>
            <a:pPr eaLnBrk="1" hangingPunct="1">
              <a:spcBef>
                <a:spcPct val="0"/>
              </a:spcBef>
              <a:buFontTx/>
              <a:buChar char="•"/>
            </a:pPr>
            <a:r>
              <a:rPr lang="en-US" altLang="en-US" dirty="0"/>
              <a:t>EMG comprises of 30 active members, and we welcome inquiries from enthusiastic and interested individuals wishing to learn more about MGs</a:t>
            </a:r>
            <a:endParaRPr lang="en-CA" altLang="en-US" dirty="0"/>
          </a:p>
          <a:p>
            <a:pPr eaLnBrk="1" hangingPunct="1">
              <a:spcBef>
                <a:spcPct val="0"/>
              </a:spcBef>
              <a:buFontTx/>
              <a:buChar char="•"/>
            </a:pPr>
            <a:r>
              <a:rPr lang="en-CA" altLang="en-US" dirty="0"/>
              <a:t>Please visit our website to learn more, or if you are interested in becoming a Master Gardeners speak to any of our members after the session</a:t>
            </a:r>
          </a:p>
          <a:p>
            <a:r>
              <a:rPr lang="en-CA" dirty="0"/>
              <a:t> </a:t>
            </a:r>
          </a:p>
          <a:p>
            <a:r>
              <a:rPr lang="en-CA" dirty="0"/>
              <a:t>These sessions are a joint effort by EMG &amp; Humber Arboretum.</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2</a:t>
            </a:fld>
            <a:endParaRPr lang="en-US" dirty="0">
              <a:solidFill>
                <a:prstClr val="black"/>
              </a:solidFill>
              <a:latin typeface="Calibri"/>
            </a:endParaRPr>
          </a:p>
        </p:txBody>
      </p:sp>
    </p:spTree>
    <p:extLst>
      <p:ext uri="{BB962C8B-B14F-4D97-AF65-F5344CB8AC3E}">
        <p14:creationId xmlns:p14="http://schemas.microsoft.com/office/powerpoint/2010/main" val="786752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a:defRPr/>
            </a:pPr>
            <a:r>
              <a:rPr lang="en-US" b="0" i="0" dirty="0">
                <a:solidFill>
                  <a:srgbClr val="282828"/>
                </a:solidFill>
                <a:effectLst/>
                <a:latin typeface="OpenSans"/>
              </a:rPr>
              <a:t> </a:t>
            </a:r>
            <a:endParaRPr lang="en-CA" dirty="0"/>
          </a:p>
          <a:p>
            <a:endParaRPr lang="en-CA" dirty="0"/>
          </a:p>
        </p:txBody>
      </p:sp>
      <p:sp>
        <p:nvSpPr>
          <p:cNvPr id="4" name="Slide Number Placeholder 3"/>
          <p:cNvSpPr>
            <a:spLocks noGrp="1"/>
          </p:cNvSpPr>
          <p:nvPr>
            <p:ph type="sldNum" sz="quarter" idx="10"/>
          </p:nvPr>
        </p:nvSpPr>
        <p:spPr/>
        <p:txBody>
          <a:bodyPr/>
          <a:lstStyle/>
          <a:p>
            <a:pPr defTabSz="914034">
              <a:defRPr/>
            </a:pPr>
            <a:fld id="{1E665DAD-6E17-40FB-A20A-397448A5F885}" type="slidenum">
              <a:rPr lang="en-US">
                <a:solidFill>
                  <a:prstClr val="black"/>
                </a:solidFill>
                <a:latin typeface="Calibri"/>
              </a:rPr>
              <a:pPr defTabSz="914034">
                <a:defRPr/>
              </a:pPr>
              <a:t>20</a:t>
            </a:fld>
            <a:endParaRPr lang="en-US" dirty="0">
              <a:solidFill>
                <a:prstClr val="black"/>
              </a:solidFill>
              <a:latin typeface="Calibri"/>
            </a:endParaRPr>
          </a:p>
        </p:txBody>
      </p:sp>
    </p:spTree>
    <p:extLst>
      <p:ext uri="{BB962C8B-B14F-4D97-AF65-F5344CB8AC3E}">
        <p14:creationId xmlns:p14="http://schemas.microsoft.com/office/powerpoint/2010/main" val="1374901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55" indent="-175555" defTabSz="936290">
              <a:buFont typeface="Arial" panose="020B0604020202020204" pitchFamily="34" charset="0"/>
              <a:buChar char="•"/>
              <a:defRPr/>
            </a:pPr>
            <a:r>
              <a:rPr lang="en-CA" dirty="0"/>
              <a:t>There are many types of plants now available, look around to get ideas to see which plants interest you and flourish</a:t>
            </a:r>
          </a:p>
          <a:p>
            <a:pPr marL="175555" indent="-175555" defTabSz="936290">
              <a:buFont typeface="Arial" panose="020B0604020202020204" pitchFamily="34" charset="0"/>
              <a:buChar char="•"/>
              <a:defRPr/>
            </a:pPr>
            <a:r>
              <a:rPr lang="en-CA" sz="1000" dirty="0"/>
              <a:t>If you want to buy yourself a house plant, ask yourself five questions and the answers will give you a short list of plants</a:t>
            </a:r>
          </a:p>
          <a:p>
            <a:pPr marL="175555" indent="-175555" defTabSz="936290">
              <a:buFont typeface="Arial" panose="020B0604020202020204" pitchFamily="34" charset="0"/>
              <a:buChar char="•"/>
              <a:defRPr/>
            </a:pPr>
            <a:r>
              <a:rPr lang="en-CA" sz="1000" dirty="0"/>
              <a:t>Then select the plant from the list that interests you </a:t>
            </a:r>
          </a:p>
          <a:p>
            <a:pPr marL="171381" indent="-171381" defTabSz="936290">
              <a:buFont typeface="Arial" panose="020B0604020202020204" pitchFamily="34" charset="0"/>
              <a:buChar char="•"/>
              <a:defRPr/>
            </a:pPr>
            <a:endParaRPr lang="en-CA" sz="1000" dirty="0"/>
          </a:p>
          <a:p>
            <a:pPr marL="171381" indent="-171381">
              <a:buFont typeface="Arial" panose="020B0604020202020204" pitchFamily="34" charset="0"/>
              <a:buChar char="•"/>
            </a:pPr>
            <a:r>
              <a:rPr lang="en-US" sz="1000" dirty="0"/>
              <a:t>Do you want the plant to be on display all year round?</a:t>
            </a:r>
          </a:p>
          <a:p>
            <a:pPr marL="628399" lvl="1" indent="-171381">
              <a:buFont typeface="Arial" panose="020B0604020202020204" pitchFamily="34" charset="0"/>
              <a:buChar char="•"/>
            </a:pPr>
            <a:r>
              <a:rPr lang="en-US" sz="1000" dirty="0"/>
              <a:t>Most foliage plants keep their display </a:t>
            </a:r>
          </a:p>
          <a:p>
            <a:pPr marL="628399" lvl="1" indent="-171381">
              <a:buFont typeface="Arial" panose="020B0604020202020204" pitchFamily="34" charset="0"/>
              <a:buChar char="•"/>
            </a:pPr>
            <a:r>
              <a:rPr lang="en-US" sz="1000" dirty="0"/>
              <a:t>Flowering plants are more complex, and may have limited display </a:t>
            </a:r>
          </a:p>
          <a:p>
            <a:pPr marL="171381" indent="-171381">
              <a:buFont typeface="Arial" panose="020B0604020202020204" pitchFamily="34" charset="0"/>
              <a:buChar char="•"/>
            </a:pPr>
            <a:r>
              <a:rPr lang="en-US" sz="1000" dirty="0"/>
              <a:t> How much time and skill do you have? </a:t>
            </a:r>
          </a:p>
          <a:p>
            <a:pPr marL="628399" lvl="1" indent="-171381">
              <a:buFont typeface="Arial" panose="020B0604020202020204" pitchFamily="34" charset="0"/>
              <a:buChar char="•"/>
            </a:pPr>
            <a:r>
              <a:rPr lang="en-US" sz="1000" dirty="0"/>
              <a:t>Some plants are extremely hardy, and do not require much care (such as Succulents, Coleus)</a:t>
            </a:r>
          </a:p>
          <a:p>
            <a:pPr marL="628399" lvl="1" indent="-171381">
              <a:buFont typeface="Arial" panose="020B0604020202020204" pitchFamily="34" charset="0"/>
              <a:buChar char="•"/>
            </a:pPr>
            <a:r>
              <a:rPr lang="en-US" sz="1000" dirty="0"/>
              <a:t>Others are ‘delicate’ and may be a challenge to care (such as Gardenia)  </a:t>
            </a:r>
          </a:p>
          <a:p>
            <a:pPr marL="171381" indent="-171381">
              <a:buFont typeface="Arial" panose="020B0604020202020204" pitchFamily="34" charset="0"/>
              <a:buChar char="•"/>
            </a:pPr>
            <a:r>
              <a:rPr lang="en-US" sz="1000" dirty="0"/>
              <a:t> How much do you want to spend?</a:t>
            </a:r>
          </a:p>
          <a:p>
            <a:pPr marL="628399" lvl="1" indent="-171381">
              <a:buFont typeface="Arial" panose="020B0604020202020204" pitchFamily="34" charset="0"/>
              <a:buChar char="•"/>
            </a:pPr>
            <a:r>
              <a:rPr lang="en-US" sz="1000" dirty="0"/>
              <a:t>Consider the growth speed of the plant, and difficultly in growing or propagation </a:t>
            </a:r>
          </a:p>
          <a:p>
            <a:pPr marL="171381" indent="-171381">
              <a:buFont typeface="Arial" panose="020B0604020202020204" pitchFamily="34" charset="0"/>
              <a:buChar char="•"/>
            </a:pPr>
            <a:r>
              <a:rPr lang="en-US" sz="1000" dirty="0"/>
              <a:t>What size and shape plant do you want? </a:t>
            </a:r>
          </a:p>
          <a:p>
            <a:pPr marL="628399" lvl="1" indent="-171381">
              <a:buFont typeface="Arial" panose="020B0604020202020204" pitchFamily="34" charset="0"/>
              <a:buChar char="•"/>
            </a:pPr>
            <a:r>
              <a:rPr lang="en-US" sz="1000" dirty="0"/>
              <a:t>Think about the size and shape , and how much space you have </a:t>
            </a:r>
          </a:p>
          <a:p>
            <a:pPr marL="171381" indent="-171381">
              <a:buFont typeface="Arial" panose="020B0604020202020204" pitchFamily="34" charset="0"/>
              <a:buChar char="•"/>
            </a:pPr>
            <a:r>
              <a:rPr lang="en-US" sz="1000" dirty="0"/>
              <a:t>What will the growing conditions be like? </a:t>
            </a:r>
          </a:p>
          <a:p>
            <a:pPr marL="628399" lvl="1" indent="-171381">
              <a:buFont typeface="Arial" panose="020B0604020202020204" pitchFamily="34" charset="0"/>
              <a:buChar char="•"/>
            </a:pPr>
            <a:r>
              <a:rPr lang="en-US" sz="1000" dirty="0"/>
              <a:t>How much light will be available and will the location be heated</a:t>
            </a:r>
            <a:endParaRPr lang="en-CA" sz="1000" dirty="0"/>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21</a:t>
            </a:fld>
            <a:endParaRPr lang="en-US" dirty="0">
              <a:solidFill>
                <a:prstClr val="black"/>
              </a:solidFill>
              <a:latin typeface="Calibri"/>
            </a:endParaRPr>
          </a:p>
        </p:txBody>
      </p:sp>
    </p:spTree>
    <p:extLst>
      <p:ext uri="{BB962C8B-B14F-4D97-AF65-F5344CB8AC3E}">
        <p14:creationId xmlns:p14="http://schemas.microsoft.com/office/powerpoint/2010/main" val="305306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a:defRPr/>
            </a:pPr>
            <a:r>
              <a:rPr lang="en-US" b="0" i="0" dirty="0">
                <a:solidFill>
                  <a:srgbClr val="282828"/>
                </a:solidFill>
                <a:effectLst/>
                <a:latin typeface="OpenSans"/>
              </a:rPr>
              <a:t> </a:t>
            </a:r>
            <a:endParaRPr lang="en-CA" dirty="0"/>
          </a:p>
          <a:p>
            <a:endParaRPr lang="en-CA" dirty="0"/>
          </a:p>
        </p:txBody>
      </p:sp>
      <p:sp>
        <p:nvSpPr>
          <p:cNvPr id="4" name="Slide Number Placeholder 3"/>
          <p:cNvSpPr>
            <a:spLocks noGrp="1"/>
          </p:cNvSpPr>
          <p:nvPr>
            <p:ph type="sldNum" sz="quarter" idx="10"/>
          </p:nvPr>
        </p:nvSpPr>
        <p:spPr/>
        <p:txBody>
          <a:bodyPr/>
          <a:lstStyle/>
          <a:p>
            <a:pPr defTabSz="914034">
              <a:defRPr/>
            </a:pPr>
            <a:fld id="{1E665DAD-6E17-40FB-A20A-397448A5F885}" type="slidenum">
              <a:rPr lang="en-US">
                <a:solidFill>
                  <a:prstClr val="black"/>
                </a:solidFill>
                <a:latin typeface="Calibri"/>
              </a:rPr>
              <a:pPr defTabSz="914034">
                <a:defRPr/>
              </a:pPr>
              <a:t>22</a:t>
            </a:fld>
            <a:endParaRPr lang="en-US" dirty="0">
              <a:solidFill>
                <a:prstClr val="black"/>
              </a:solidFill>
              <a:latin typeface="Calibri"/>
            </a:endParaRPr>
          </a:p>
        </p:txBody>
      </p:sp>
    </p:spTree>
    <p:extLst>
      <p:ext uri="{BB962C8B-B14F-4D97-AF65-F5344CB8AC3E}">
        <p14:creationId xmlns:p14="http://schemas.microsoft.com/office/powerpoint/2010/main" val="4284768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55" indent="-175555" defTabSz="936290">
              <a:buFont typeface="Arial" panose="020B0604020202020204" pitchFamily="34" charset="0"/>
              <a:buChar char="•"/>
              <a:defRPr/>
            </a:pPr>
            <a:r>
              <a:rPr lang="en-CA" dirty="0"/>
              <a:t> There are many possible reasons which can account for the death of an indoor plant </a:t>
            </a:r>
          </a:p>
          <a:p>
            <a:pPr marL="175555" indent="-175555" defTabSz="936290">
              <a:buFont typeface="Arial" panose="020B0604020202020204" pitchFamily="34" charset="0"/>
              <a:buChar char="•"/>
              <a:defRPr/>
            </a:pPr>
            <a:r>
              <a:rPr lang="en-CA" dirty="0"/>
              <a:t> It is important to be aware of your growing conditions </a:t>
            </a:r>
          </a:p>
          <a:p>
            <a:pPr marL="175555" indent="-175555" defTabSz="936290">
              <a:buFont typeface="Arial" panose="020B0604020202020204" pitchFamily="34" charset="0"/>
              <a:buChar char="•"/>
              <a:defRPr/>
            </a:pPr>
            <a:r>
              <a:rPr lang="en-CA" dirty="0"/>
              <a:t>Over and/or underwatering, poor lighting conditions, pot bound or insufficient space, extreme temperatures impacts the success of your indoor plants</a:t>
            </a:r>
          </a:p>
          <a:p>
            <a:pPr marL="175555" indent="-175555" defTabSz="936290">
              <a:buFont typeface="Arial" panose="020B0604020202020204" pitchFamily="34" charset="0"/>
              <a:buChar char="•"/>
              <a:defRPr/>
            </a:pPr>
            <a:r>
              <a:rPr lang="en-CA" dirty="0"/>
              <a:t>We will discuss growing conditions later in the session </a:t>
            </a:r>
          </a:p>
          <a:p>
            <a:pPr marL="175555" indent="-175555" defTabSz="936290">
              <a:buFont typeface="Arial" panose="020B0604020202020204" pitchFamily="34" charset="0"/>
              <a:buChar char="•"/>
              <a:defRPr/>
            </a:pPr>
            <a:r>
              <a:rPr lang="en-CA" sz="1000" dirty="0"/>
              <a:t>The seven most common fatal factors are: </a:t>
            </a:r>
          </a:p>
          <a:p>
            <a:pPr marL="632572" lvl="1" indent="-175555" defTabSz="936290">
              <a:buFont typeface="Arial" panose="020B0604020202020204" pitchFamily="34" charset="0"/>
              <a:buChar char="•"/>
              <a:defRPr/>
            </a:pPr>
            <a:r>
              <a:rPr lang="en-CA" sz="1000" dirty="0"/>
              <a:t>Soil dryness</a:t>
            </a:r>
          </a:p>
          <a:p>
            <a:pPr marL="632572" lvl="1" indent="-175555" defTabSz="936290">
              <a:buFont typeface="Arial" panose="020B0604020202020204" pitchFamily="34" charset="0"/>
              <a:buChar char="•"/>
              <a:defRPr/>
            </a:pPr>
            <a:r>
              <a:rPr lang="en-CA" sz="1000" dirty="0"/>
              <a:t>Overwatering </a:t>
            </a:r>
          </a:p>
          <a:p>
            <a:pPr marL="632572" lvl="1" indent="-175555" defTabSz="936290">
              <a:buFont typeface="Arial" panose="020B0604020202020204" pitchFamily="34" charset="0"/>
              <a:buChar char="•"/>
              <a:defRPr/>
            </a:pPr>
            <a:r>
              <a:rPr lang="en-CA" sz="1000" dirty="0"/>
              <a:t>Cold Nights</a:t>
            </a:r>
          </a:p>
          <a:p>
            <a:pPr marL="632572" lvl="1" indent="-175555" defTabSz="936290">
              <a:buFont typeface="Arial" panose="020B0604020202020204" pitchFamily="34" charset="0"/>
              <a:buChar char="•"/>
              <a:defRPr/>
            </a:pPr>
            <a:r>
              <a:rPr lang="en-CA" sz="1000" dirty="0"/>
              <a:t>Strong Sunshine</a:t>
            </a:r>
          </a:p>
          <a:p>
            <a:pPr marL="632572" lvl="1" indent="-175555" defTabSz="936290">
              <a:buFont typeface="Arial" panose="020B0604020202020204" pitchFamily="34" charset="0"/>
              <a:buChar char="•"/>
              <a:defRPr/>
            </a:pPr>
            <a:r>
              <a:rPr lang="en-CA" sz="1000" dirty="0"/>
              <a:t>Hot Dry Air</a:t>
            </a:r>
          </a:p>
          <a:p>
            <a:pPr marL="632572" lvl="1" indent="-175555" defTabSz="936290">
              <a:buFont typeface="Arial" panose="020B0604020202020204" pitchFamily="34" charset="0"/>
              <a:buChar char="•"/>
              <a:defRPr/>
            </a:pPr>
            <a:r>
              <a:rPr lang="en-CA" sz="1000" dirty="0"/>
              <a:t>Draughts</a:t>
            </a:r>
          </a:p>
          <a:p>
            <a:pPr marL="632572" lvl="1" indent="-175555" defTabSz="936290">
              <a:buFont typeface="Arial" panose="020B0604020202020204" pitchFamily="34" charset="0"/>
              <a:buChar char="•"/>
              <a:defRPr/>
            </a:pPr>
            <a:r>
              <a:rPr lang="en-CA" sz="1000" dirty="0"/>
              <a:t>No Light </a:t>
            </a:r>
          </a:p>
          <a:p>
            <a:pPr marL="632572" lvl="1" indent="-175555" defTabSz="936290">
              <a:buFont typeface="Arial" panose="020B0604020202020204" pitchFamily="34" charset="0"/>
              <a:buChar char="•"/>
              <a:defRPr/>
            </a:pPr>
            <a:endParaRPr lang="en-CA" sz="1000" dirty="0"/>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23</a:t>
            </a:fld>
            <a:endParaRPr lang="en-US" dirty="0">
              <a:solidFill>
                <a:prstClr val="black"/>
              </a:solidFill>
              <a:latin typeface="Calibri"/>
            </a:endParaRPr>
          </a:p>
        </p:txBody>
      </p:sp>
    </p:spTree>
    <p:extLst>
      <p:ext uri="{BB962C8B-B14F-4D97-AF65-F5344CB8AC3E}">
        <p14:creationId xmlns:p14="http://schemas.microsoft.com/office/powerpoint/2010/main" val="2688199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55" indent="-175555" defTabSz="936290">
              <a:buFont typeface="Arial" panose="020B0604020202020204" pitchFamily="34" charset="0"/>
              <a:buChar char="•"/>
              <a:defRPr/>
            </a:pPr>
            <a:r>
              <a:rPr lang="en-CA" dirty="0"/>
              <a:t>Pest attacks are less common indoors than in the garden</a:t>
            </a:r>
          </a:p>
          <a:p>
            <a:pPr marL="175555" indent="-175555" defTabSz="936290">
              <a:buFont typeface="Arial" panose="020B0604020202020204" pitchFamily="34" charset="0"/>
              <a:buChar char="•"/>
              <a:defRPr/>
            </a:pPr>
            <a:r>
              <a:rPr lang="en-CA" dirty="0"/>
              <a:t>If thy occur and are allowed to get out of control, can cause serious damage</a:t>
            </a:r>
          </a:p>
          <a:p>
            <a:pPr marL="175555" indent="-175555" defTabSz="936290">
              <a:buFont typeface="Arial" panose="020B0604020202020204" pitchFamily="34" charset="0"/>
              <a:buChar char="•"/>
              <a:defRPr/>
            </a:pPr>
            <a:r>
              <a:rPr lang="en-CA" dirty="0"/>
              <a:t>Apply the appropriate remedy, or apply cultural practices once identified </a:t>
            </a:r>
          </a:p>
          <a:p>
            <a:pPr marL="175555" indent="-175555" defTabSz="936290">
              <a:buFont typeface="Arial" panose="020B0604020202020204" pitchFamily="34" charset="0"/>
              <a:buChar char="•"/>
              <a:defRPr/>
            </a:pPr>
            <a:r>
              <a:rPr lang="en-CA" dirty="0"/>
              <a:t>On this slide we cover a couple of common pests, we will cover more specific pests as we discuss indoor plants later in the session </a:t>
            </a:r>
          </a:p>
          <a:p>
            <a:pPr marL="175555" indent="-175555" defTabSz="936290">
              <a:buFont typeface="Arial" panose="020B0604020202020204" pitchFamily="34" charset="0"/>
              <a:buChar char="•"/>
              <a:defRPr/>
            </a:pPr>
            <a:r>
              <a:rPr lang="en-CA" dirty="0"/>
              <a:t>Aphids</a:t>
            </a:r>
          </a:p>
          <a:p>
            <a:pPr marL="632572" lvl="1" indent="-175555" defTabSz="936290">
              <a:buFont typeface="Arial" panose="020B0604020202020204" pitchFamily="34" charset="0"/>
              <a:buChar char="•"/>
              <a:defRPr/>
            </a:pPr>
            <a:r>
              <a:rPr lang="en-CA" dirty="0"/>
              <a:t>Nearly invisible to the naked eye</a:t>
            </a:r>
          </a:p>
          <a:p>
            <a:pPr marL="632572" lvl="1" indent="-175555" defTabSz="936290">
              <a:buFont typeface="Arial" panose="020B0604020202020204" pitchFamily="34" charset="0"/>
              <a:buChar char="•"/>
              <a:defRPr/>
            </a:pPr>
            <a:r>
              <a:rPr lang="en-CA" dirty="0"/>
              <a:t>Signs include tiny, sticky holes or yellow/misshapen leaves</a:t>
            </a:r>
          </a:p>
          <a:p>
            <a:pPr marL="632572" lvl="1" indent="-175555" defTabSz="936290">
              <a:buFont typeface="Arial" panose="020B0604020202020204" pitchFamily="34" charset="0"/>
              <a:buChar char="•"/>
              <a:defRPr/>
            </a:pPr>
            <a:r>
              <a:rPr lang="en-CA" dirty="0"/>
              <a:t>To control combine equal parts of rubbing alcohol and water and apply to the plant </a:t>
            </a:r>
          </a:p>
          <a:p>
            <a:pPr marL="175555" indent="-175555" defTabSz="936290">
              <a:buFont typeface="Arial" panose="020B0604020202020204" pitchFamily="34" charset="0"/>
              <a:buChar char="•"/>
              <a:defRPr/>
            </a:pPr>
            <a:r>
              <a:rPr lang="en-CA" sz="1000" dirty="0"/>
              <a:t>Spider mites</a:t>
            </a:r>
          </a:p>
          <a:p>
            <a:pPr marL="632572" lvl="1" indent="-175555" defTabSz="936290">
              <a:buFont typeface="Arial" panose="020B0604020202020204" pitchFamily="34" charset="0"/>
              <a:buChar char="•"/>
              <a:defRPr/>
            </a:pPr>
            <a:r>
              <a:rPr lang="en-CA" sz="1000" dirty="0"/>
              <a:t>Can be detected by small dark specks</a:t>
            </a:r>
          </a:p>
          <a:p>
            <a:pPr marL="632572" lvl="1" indent="-175555" defTabSz="936290">
              <a:buFont typeface="Arial" panose="020B0604020202020204" pitchFamily="34" charset="0"/>
              <a:buChar char="•"/>
              <a:defRPr/>
            </a:pPr>
            <a:r>
              <a:rPr lang="en-CA" sz="1000" dirty="0"/>
              <a:t>If a plant is infested quarantine your plant (we will discuss this later in more detail) </a:t>
            </a:r>
          </a:p>
          <a:p>
            <a:pPr marL="632572" lvl="1" indent="-175555" defTabSz="936290">
              <a:buFont typeface="Arial" panose="020B0604020202020204" pitchFamily="34" charset="0"/>
              <a:buChar char="•"/>
              <a:defRPr/>
            </a:pPr>
            <a:r>
              <a:rPr lang="en-CA" sz="1000" dirty="0"/>
              <a:t>Spider mites love dry warmth, thus give your plant a tepid shower, and frequently spray the plan </a:t>
            </a:r>
          </a:p>
          <a:p>
            <a:pPr marL="175555" indent="-175555" defTabSz="936290">
              <a:buFont typeface="Arial" panose="020B0604020202020204" pitchFamily="34" charset="0"/>
              <a:buChar char="•"/>
              <a:defRPr/>
            </a:pPr>
            <a:r>
              <a:rPr lang="en-CA" sz="1000" dirty="0"/>
              <a:t>Fungus gnats</a:t>
            </a:r>
          </a:p>
          <a:p>
            <a:pPr marL="632572" lvl="1" indent="-175555" defTabSz="936290">
              <a:buFont typeface="Arial" panose="020B0604020202020204" pitchFamily="34" charset="0"/>
              <a:buChar char="•"/>
              <a:defRPr/>
            </a:pPr>
            <a:r>
              <a:rPr lang="en-CA" sz="1000" dirty="0"/>
              <a:t>Prevent the top of the soil from becoming moist through overwatering , which is what attracts the gnats</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24</a:t>
            </a:fld>
            <a:endParaRPr lang="en-US" dirty="0">
              <a:solidFill>
                <a:prstClr val="black"/>
              </a:solidFill>
              <a:latin typeface="Calibri"/>
            </a:endParaRPr>
          </a:p>
        </p:txBody>
      </p:sp>
    </p:spTree>
    <p:extLst>
      <p:ext uri="{BB962C8B-B14F-4D97-AF65-F5344CB8AC3E}">
        <p14:creationId xmlns:p14="http://schemas.microsoft.com/office/powerpoint/2010/main" val="473007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55" indent="-175555" defTabSz="936290">
              <a:buFont typeface="Arial" panose="020B0604020202020204" pitchFamily="34" charset="0"/>
              <a:buChar char="•"/>
              <a:defRPr/>
            </a:pPr>
            <a:r>
              <a:rPr lang="en-CA" dirty="0"/>
              <a:t>The appearance of disease is normally a sign or poor growing conditions</a:t>
            </a:r>
          </a:p>
          <a:p>
            <a:pPr marL="175555" indent="-175555" defTabSz="936290">
              <a:buFont typeface="Arial" panose="020B0604020202020204" pitchFamily="34" charset="0"/>
              <a:buChar char="•"/>
              <a:defRPr/>
            </a:pPr>
            <a:r>
              <a:rPr lang="en-CA" dirty="0"/>
              <a:t>Immediate action is key, cut out the affected area as it is identified, use fungicide if recommended, and correct the cultural practice </a:t>
            </a:r>
          </a:p>
          <a:p>
            <a:pPr marL="175555" indent="-175555" defTabSz="936290">
              <a:buFont typeface="Arial" panose="020B0604020202020204" pitchFamily="34" charset="0"/>
              <a:buChar char="•"/>
              <a:defRPr/>
            </a:pPr>
            <a:r>
              <a:rPr lang="en-CA" dirty="0"/>
              <a:t>Some Common disease include; </a:t>
            </a:r>
          </a:p>
          <a:p>
            <a:pPr marL="175555" indent="-175555" defTabSz="936290">
              <a:buFont typeface="Arial" panose="020B0604020202020204" pitchFamily="34" charset="0"/>
              <a:buChar char="•"/>
              <a:defRPr/>
            </a:pPr>
            <a:r>
              <a:rPr lang="en-CA" dirty="0"/>
              <a:t>Damping Off</a:t>
            </a:r>
          </a:p>
          <a:p>
            <a:pPr marL="632572" lvl="1" indent="-175555" defTabSz="936290">
              <a:buFont typeface="Arial" panose="020B0604020202020204" pitchFamily="34" charset="0"/>
              <a:buChar char="•"/>
              <a:defRPr/>
            </a:pPr>
            <a:r>
              <a:rPr lang="en-CA" dirty="0"/>
              <a:t>The damping off fungi attack the root and stem bases of seedlings</a:t>
            </a:r>
          </a:p>
          <a:p>
            <a:pPr marL="632572" lvl="1" indent="-175555" defTabSz="936290">
              <a:buFont typeface="Arial" panose="020B0604020202020204" pitchFamily="34" charset="0"/>
              <a:buChar char="•"/>
              <a:defRPr/>
            </a:pPr>
            <a:r>
              <a:rPr lang="en-CA" dirty="0"/>
              <a:t>Shrinking and rot occur at the ground level, and the plant topples over</a:t>
            </a:r>
          </a:p>
          <a:p>
            <a:pPr marL="632572" lvl="1" indent="-175555" defTabSz="936290">
              <a:buFont typeface="Arial" panose="020B0604020202020204" pitchFamily="34" charset="0"/>
              <a:buChar char="•"/>
              <a:defRPr/>
            </a:pPr>
            <a:r>
              <a:rPr lang="en-CA" dirty="0"/>
              <a:t>Key to use sterilized tools, sow thinly, never overwater, improve air circulation </a:t>
            </a:r>
          </a:p>
          <a:p>
            <a:pPr marL="175555" indent="-175555" defTabSz="936290">
              <a:buFont typeface="Arial" panose="020B0604020202020204" pitchFamily="34" charset="0"/>
              <a:buChar char="•"/>
              <a:defRPr/>
            </a:pPr>
            <a:r>
              <a:rPr lang="en-CA" sz="1000" dirty="0"/>
              <a:t>Root Rot</a:t>
            </a:r>
          </a:p>
          <a:p>
            <a:pPr marL="632572" lvl="1" indent="-175555" defTabSz="936290">
              <a:buFont typeface="Arial" panose="020B0604020202020204" pitchFamily="34" charset="0"/>
              <a:buChar char="•"/>
              <a:defRPr/>
            </a:pPr>
            <a:r>
              <a:rPr lang="en-CA" sz="1000" dirty="0"/>
              <a:t>First sign is the yellowing and wilting of the leaves , followed by browning and collapse</a:t>
            </a:r>
          </a:p>
          <a:p>
            <a:pPr marL="632572" lvl="1" indent="-175555" defTabSz="936290">
              <a:buFont typeface="Arial" panose="020B0604020202020204" pitchFamily="34" charset="0"/>
              <a:buChar char="•"/>
              <a:defRPr/>
            </a:pPr>
            <a:r>
              <a:rPr lang="en-CA" sz="1000" dirty="0"/>
              <a:t>The cause is a fungal decay of the roots due to waterlogging </a:t>
            </a:r>
          </a:p>
          <a:p>
            <a:pPr marL="632572" lvl="1" indent="-175555" defTabSz="936290">
              <a:buFont typeface="Arial" panose="020B0604020202020204" pitchFamily="34" charset="0"/>
              <a:buChar char="•"/>
              <a:defRPr/>
            </a:pPr>
            <a:r>
              <a:rPr lang="en-CA" sz="1000" dirty="0"/>
              <a:t>Plant can be saved if the trouble is spotted early</a:t>
            </a:r>
          </a:p>
          <a:p>
            <a:pPr marL="175555" indent="-175555" defTabSz="936290">
              <a:buFont typeface="Arial" panose="020B0604020202020204" pitchFamily="34" charset="0"/>
              <a:buChar char="•"/>
              <a:defRPr/>
            </a:pPr>
            <a:r>
              <a:rPr lang="en-CA" sz="1000" dirty="0"/>
              <a:t>Crown &amp; Stem Rot</a:t>
            </a:r>
          </a:p>
          <a:p>
            <a:pPr marL="632572" lvl="1" indent="-175555" defTabSz="936290">
              <a:buFont typeface="Arial" panose="020B0604020202020204" pitchFamily="34" charset="0"/>
              <a:buChar char="•"/>
              <a:defRPr/>
            </a:pPr>
            <a:r>
              <a:rPr lang="en-CA" sz="1000" dirty="0"/>
              <a:t>Part of the stem or crown turns soft and rotten </a:t>
            </a:r>
          </a:p>
          <a:p>
            <a:pPr marL="632572" lvl="1" indent="-175555" defTabSz="936290">
              <a:buFont typeface="Arial" panose="020B0604020202020204" pitchFamily="34" charset="0"/>
              <a:buChar char="•"/>
              <a:defRPr/>
            </a:pPr>
            <a:r>
              <a:rPr lang="en-CA" sz="1000" dirty="0"/>
              <a:t>The fungus spreads rapidly and kills the plant</a:t>
            </a:r>
          </a:p>
          <a:p>
            <a:pPr marL="632572" lvl="1" indent="-175555" defTabSz="936290">
              <a:buFont typeface="Arial" panose="020B0604020202020204" pitchFamily="34" charset="0"/>
              <a:buChar char="•"/>
              <a:defRPr/>
            </a:pPr>
            <a:r>
              <a:rPr lang="en-CA" sz="1000" dirty="0"/>
              <a:t>Throw the pot compost and plant away </a:t>
            </a:r>
          </a:p>
          <a:p>
            <a:pPr marL="175555" indent="-175555" defTabSz="936290">
              <a:buFont typeface="Arial" panose="020B0604020202020204" pitchFamily="34" charset="0"/>
              <a:buChar char="•"/>
              <a:defRPr/>
            </a:pPr>
            <a:endParaRPr lang="en-CA" sz="1000"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25</a:t>
            </a:fld>
            <a:endParaRPr lang="en-US" dirty="0">
              <a:solidFill>
                <a:prstClr val="black"/>
              </a:solidFill>
              <a:latin typeface="Calibri"/>
            </a:endParaRPr>
          </a:p>
        </p:txBody>
      </p:sp>
    </p:spTree>
    <p:extLst>
      <p:ext uri="{BB962C8B-B14F-4D97-AF65-F5344CB8AC3E}">
        <p14:creationId xmlns:p14="http://schemas.microsoft.com/office/powerpoint/2010/main" val="2118595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a:buFont typeface="Arial" pitchFamily="34" charset="0"/>
              <a:buChar char="•"/>
              <a:defRPr/>
            </a:pPr>
            <a:r>
              <a:rPr lang="en-CA" dirty="0"/>
              <a:t> Houseplants benefit from a summer vacation in a shady spot. </a:t>
            </a:r>
          </a:p>
          <a:p>
            <a:pPr marL="457017" lvl="1" defTabSz="914034">
              <a:buFont typeface="Arial" pitchFamily="34" charset="0"/>
              <a:buChar char="•"/>
              <a:defRPr/>
            </a:pPr>
            <a:r>
              <a:rPr lang="en-CA" baseline="0" dirty="0"/>
              <a:t> </a:t>
            </a:r>
            <a:r>
              <a:rPr lang="en-CA" dirty="0"/>
              <a:t>Take them out when it is well warmed up – early June.</a:t>
            </a:r>
          </a:p>
          <a:p>
            <a:pPr marL="457017" lvl="1" defTabSz="914034">
              <a:buFont typeface="Arial" pitchFamily="34" charset="0"/>
              <a:buChar char="•"/>
              <a:defRPr/>
            </a:pPr>
            <a:r>
              <a:rPr lang="en-CA" baseline="0" dirty="0"/>
              <a:t> </a:t>
            </a:r>
            <a:r>
              <a:rPr lang="en-CA" dirty="0"/>
              <a:t>Put them in a shady, sheltered spot (they are used to lower indoor light levels and no breeze).</a:t>
            </a:r>
          </a:p>
          <a:p>
            <a:pPr marL="457017" lvl="1" defTabSz="914034">
              <a:buFont typeface="Arial" pitchFamily="34" charset="0"/>
              <a:buChar char="•"/>
              <a:defRPr/>
            </a:pPr>
            <a:r>
              <a:rPr lang="en-CA" baseline="0" dirty="0"/>
              <a:t> </a:t>
            </a:r>
            <a:r>
              <a:rPr lang="en-CA" dirty="0"/>
              <a:t>Move</a:t>
            </a:r>
            <a:r>
              <a:rPr lang="en-CA" baseline="0" dirty="0"/>
              <a:t> the sun-lovers into the sun after a few weeks. If the plants still get sun-scorched don’t panic – just remove the scorched leaves – new ones will grow in (prime example = tender hibiscus).</a:t>
            </a:r>
          </a:p>
          <a:p>
            <a:pPr marL="457017" lvl="1" defTabSz="914034">
              <a:buFont typeface="Arial" pitchFamily="34" charset="0"/>
              <a:buChar char="•"/>
              <a:defRPr/>
            </a:pPr>
            <a:r>
              <a:rPr lang="en-CA" dirty="0"/>
              <a:t> When they are ready to come in Prune back the plant as much as possible. Also put into a smaller pot if possible). Remove older leaves from the stems.</a:t>
            </a:r>
          </a:p>
          <a:p>
            <a:pPr marL="457017" lvl="1" defTabSz="914034">
              <a:buFont typeface="Arial" pitchFamily="34" charset="0"/>
              <a:buChar char="•"/>
              <a:defRPr/>
            </a:pPr>
            <a:r>
              <a:rPr lang="en-CA" dirty="0"/>
              <a:t> Then apply a soil drench with insecticidal soap, and spray the leaves thoroughly (top and bottom). Insecticidal soap dissolves soft-bodied insects and eggs.</a:t>
            </a:r>
          </a:p>
          <a:p>
            <a:pPr defTabSz="914034">
              <a:buFont typeface="Arial" pitchFamily="34" charset="0"/>
              <a:buChar char="•"/>
              <a:defRPr/>
            </a:pPr>
            <a:r>
              <a:rPr lang="en-CA" dirty="0"/>
              <a:t> This all helps to reduce the potential for bringing enemies in.</a:t>
            </a:r>
          </a:p>
          <a:p>
            <a:pPr defTabSz="914034">
              <a:buFont typeface="Arial" pitchFamily="34" charset="0"/>
              <a:buChar char="•"/>
              <a:defRPr/>
            </a:pPr>
            <a:r>
              <a:rPr lang="en-CA" dirty="0"/>
              <a:t> Quarantine the plants in a separate room for a few weeks after you bring them in to observe for pests.</a:t>
            </a:r>
          </a:p>
          <a:p>
            <a:pPr marL="457017" lvl="1" defTabSz="914034">
              <a:buFont typeface="Arial" pitchFamily="34" charset="0"/>
              <a:buChar char="•"/>
              <a:defRPr/>
            </a:pPr>
            <a:r>
              <a:rPr lang="en-CA" dirty="0"/>
              <a:t> Jim remark – following the above routine I find that the bugs appear around early December.</a:t>
            </a:r>
          </a:p>
          <a:p>
            <a:pPr defTabSz="914034">
              <a:buFont typeface="Arial" pitchFamily="34" charset="0"/>
              <a:buChar char="•"/>
              <a:defRPr/>
            </a:pPr>
            <a:r>
              <a:rPr lang="en-CA" dirty="0"/>
              <a:t> Quarantine also applies to newly-bought plants. You may be bringing unwanted visitors back from the garden centre.</a:t>
            </a:r>
          </a:p>
          <a:p>
            <a:pPr defTabSz="914034">
              <a:buFont typeface="Arial" pitchFamily="34" charset="0"/>
              <a:buChar char="•"/>
              <a:defRPr/>
            </a:pPr>
            <a:r>
              <a:rPr lang="en-CA" dirty="0"/>
              <a:t> Pics – tender plants on a shady patio – Persian Shield, Elephant Ears, various begonias (cane and foliage), various Coleus, Umbrella Plant.</a:t>
            </a:r>
          </a:p>
          <a:p>
            <a:pPr defTabSz="914034">
              <a:buFont typeface="Arial" pitchFamily="34" charset="0"/>
              <a:buChar char="•"/>
              <a:defRPr/>
            </a:pPr>
            <a:endParaRPr lang="en-CA" dirty="0"/>
          </a:p>
          <a:p>
            <a:pPr marL="175555" indent="-175555" defTabSz="936290">
              <a:buFont typeface="Arial" panose="020B0604020202020204" pitchFamily="34" charset="0"/>
              <a:buChar char="•"/>
              <a:defRPr/>
            </a:pPr>
            <a:endParaRPr lang="en-CA" sz="1000"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26</a:t>
            </a:fld>
            <a:endParaRPr lang="en-US" dirty="0">
              <a:solidFill>
                <a:prstClr val="black"/>
              </a:solidFill>
              <a:latin typeface="Calibri"/>
            </a:endParaRPr>
          </a:p>
        </p:txBody>
      </p:sp>
    </p:spTree>
    <p:extLst>
      <p:ext uri="{BB962C8B-B14F-4D97-AF65-F5344CB8AC3E}">
        <p14:creationId xmlns:p14="http://schemas.microsoft.com/office/powerpoint/2010/main" val="4118686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CA" dirty="0"/>
              <a:t>  he</a:t>
            </a:r>
            <a:r>
              <a:rPr lang="en-CA" baseline="0" dirty="0"/>
              <a:t> cat regards the leaves as a form of grass, which is eaten often to act as a purgative (helps to cough up furballs).</a:t>
            </a:r>
          </a:p>
          <a:p>
            <a:pPr defTabSz="914034">
              <a:buFont typeface="Arial" pitchFamily="34" charset="0"/>
              <a:buChar char="•"/>
              <a:defRPr/>
            </a:pPr>
            <a:r>
              <a:rPr lang="en-CA" dirty="0">
                <a:latin typeface="Calibri" pitchFamily="34" charset="0"/>
              </a:rPr>
              <a:t> Umbrella plant (</a:t>
            </a:r>
            <a:r>
              <a:rPr lang="en-CA" i="1" dirty="0">
                <a:latin typeface="Calibri" pitchFamily="34" charset="0"/>
              </a:rPr>
              <a:t>Cyperus alternifolius</a:t>
            </a:r>
            <a:r>
              <a:rPr lang="en-CA" dirty="0">
                <a:latin typeface="Calibri" pitchFamily="34" charset="0"/>
              </a:rPr>
              <a:t>) being browsed by </a:t>
            </a:r>
            <a:r>
              <a:rPr lang="en-CA" i="1" dirty="0">
                <a:latin typeface="Calibri" pitchFamily="34" charset="0"/>
              </a:rPr>
              <a:t>Felis catus</a:t>
            </a:r>
            <a:r>
              <a:rPr lang="en-CA" dirty="0">
                <a:latin typeface="Calibri" pitchFamily="34" charset="0"/>
              </a:rPr>
              <a:t> </a:t>
            </a:r>
          </a:p>
          <a:p>
            <a:pPr>
              <a:buFont typeface="Arial" pitchFamily="34" charset="0"/>
              <a:buChar char="•"/>
            </a:pPr>
            <a:r>
              <a:rPr lang="en-CA" dirty="0"/>
              <a:t> The umbrella</a:t>
            </a:r>
            <a:r>
              <a:rPr lang="en-CA" baseline="0" dirty="0"/>
              <a:t> leaves are rougher than grass and always cause the cat to be sick</a:t>
            </a:r>
          </a:p>
          <a:p>
            <a:pPr>
              <a:buFont typeface="Arial" pitchFamily="34" charset="0"/>
              <a:buChar char="•"/>
            </a:pPr>
            <a:r>
              <a:rPr lang="en-CA" baseline="0" dirty="0"/>
              <a:t> The plant can be placed up high – but an enterprising cat will learn to break down the stems....so a closed room may be better</a:t>
            </a:r>
          </a:p>
          <a:p>
            <a:pPr>
              <a:buFont typeface="Arial" pitchFamily="34" charset="0"/>
              <a:buChar char="•"/>
            </a:pPr>
            <a:r>
              <a:rPr lang="en-CA" baseline="0" dirty="0"/>
              <a:t> The plant is not otherwise toxic</a:t>
            </a:r>
          </a:p>
          <a:p>
            <a:pPr>
              <a:buFont typeface="Arial" pitchFamily="34" charset="0"/>
              <a:buChar char="•"/>
            </a:pPr>
            <a:endParaRPr lang="en-CA" baseline="0" dirty="0"/>
          </a:p>
          <a:p>
            <a:pPr>
              <a:buFont typeface="Arial" pitchFamily="34" charset="0"/>
              <a:buChar char="•"/>
            </a:pPr>
            <a:r>
              <a:rPr lang="en-CA" baseline="0" dirty="0"/>
              <a:t> For animals that dig in larger pots (and maybe pee in them), place objects on top of the potting medium to prevent access.</a:t>
            </a:r>
          </a:p>
          <a:p>
            <a:pPr lvl="1">
              <a:buFont typeface="Arial" pitchFamily="34" charset="0"/>
              <a:buChar char="•"/>
            </a:pPr>
            <a:r>
              <a:rPr lang="en-CA" baseline="0" dirty="0"/>
              <a:t> Decorative stones will work</a:t>
            </a:r>
          </a:p>
          <a:p>
            <a:pPr lvl="1">
              <a:buFont typeface="Arial" pitchFamily="34" charset="0"/>
              <a:buChar char="•"/>
            </a:pPr>
            <a:r>
              <a:rPr lang="en-CA" baseline="0" dirty="0"/>
              <a:t> Otherwise keep the plants in a room that is off-limits to the animals.</a:t>
            </a:r>
            <a:endParaRPr lang="en-CA" dirty="0"/>
          </a:p>
        </p:txBody>
      </p:sp>
      <p:sp>
        <p:nvSpPr>
          <p:cNvPr id="4" name="Slide Number Placeholder 3"/>
          <p:cNvSpPr>
            <a:spLocks noGrp="1"/>
          </p:cNvSpPr>
          <p:nvPr>
            <p:ph type="sldNum" sz="quarter" idx="10"/>
          </p:nvPr>
        </p:nvSpPr>
        <p:spPr/>
        <p:txBody>
          <a:bodyPr/>
          <a:lstStyle/>
          <a:p>
            <a:pPr defTabSz="914034">
              <a:defRPr/>
            </a:pPr>
            <a:fld id="{1E665DAD-6E17-40FB-A20A-397448A5F885}" type="slidenum">
              <a:rPr lang="en-US">
                <a:solidFill>
                  <a:prstClr val="black"/>
                </a:solidFill>
                <a:latin typeface="Calibri"/>
              </a:rPr>
              <a:pPr defTabSz="914034">
                <a:defRPr/>
              </a:pPr>
              <a:t>27</a:t>
            </a:fld>
            <a:endParaRPr lang="en-US" dirty="0">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665DAD-6E17-40FB-A20A-397448A5F885}" type="slidenum">
              <a:rPr lang="en-US" smtClean="0"/>
              <a:pPr/>
              <a:t>28</a:t>
            </a:fld>
            <a:endParaRPr lang="en-US" dirty="0"/>
          </a:p>
        </p:txBody>
      </p:sp>
    </p:spTree>
    <p:extLst>
      <p:ext uri="{BB962C8B-B14F-4D97-AF65-F5344CB8AC3E}">
        <p14:creationId xmlns:p14="http://schemas.microsoft.com/office/powerpoint/2010/main" val="717516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55" indent="-175555" defTabSz="936290">
              <a:buFont typeface="Arial" panose="020B0604020202020204" pitchFamily="34" charset="0"/>
              <a:buChar char="•"/>
              <a:defRPr/>
            </a:pPr>
            <a:r>
              <a:rPr lang="en-CA" dirty="0"/>
              <a:t> </a:t>
            </a:r>
            <a:endParaRPr lang="en-CA" sz="1000" dirty="0"/>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29</a:t>
            </a:fld>
            <a:endParaRPr lang="en-US" dirty="0">
              <a:solidFill>
                <a:prstClr val="black"/>
              </a:solidFill>
              <a:latin typeface="Calibri"/>
            </a:endParaRPr>
          </a:p>
        </p:txBody>
      </p:sp>
    </p:spTree>
    <p:extLst>
      <p:ext uri="{BB962C8B-B14F-4D97-AF65-F5344CB8AC3E}">
        <p14:creationId xmlns:p14="http://schemas.microsoft.com/office/powerpoint/2010/main" val="183482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 </a:t>
            </a:r>
          </a:p>
          <a:p>
            <a:endParaRPr lang="en-CA" dirty="0"/>
          </a:p>
        </p:txBody>
      </p:sp>
      <p:sp>
        <p:nvSpPr>
          <p:cNvPr id="4" name="Slide Number Placeholder 3"/>
          <p:cNvSpPr>
            <a:spLocks noGrp="1"/>
          </p:cNvSpPr>
          <p:nvPr>
            <p:ph type="sldNum" sz="quarter" idx="10"/>
          </p:nvPr>
        </p:nvSpPr>
        <p:spPr/>
        <p:txBody>
          <a:bodyPr/>
          <a:lstStyle/>
          <a:p>
            <a:fld id="{1E665DAD-6E17-40FB-A20A-397448A5F885}" type="slidenum">
              <a:rPr lang="en-US" smtClean="0"/>
              <a:pPr/>
              <a:t>3</a:t>
            </a:fld>
            <a:endParaRPr lang="en-US" dirty="0"/>
          </a:p>
        </p:txBody>
      </p:sp>
    </p:spTree>
    <p:extLst>
      <p:ext uri="{BB962C8B-B14F-4D97-AF65-F5344CB8AC3E}">
        <p14:creationId xmlns:p14="http://schemas.microsoft.com/office/powerpoint/2010/main" val="2376027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Common &amp; botanical name:</a:t>
            </a:r>
          </a:p>
          <a:p>
            <a:pPr defTabSz="914034">
              <a:buFontTx/>
              <a:buChar char="-"/>
              <a:defRPr/>
            </a:pPr>
            <a:r>
              <a:rPr lang="en-US" dirty="0">
                <a:latin typeface="Times New Roman" panose="02020603050405020304" pitchFamily="18" charset="0"/>
                <a:cs typeface="Times New Roman" panose="02020603050405020304" pitchFamily="18" charset="0"/>
              </a:rPr>
              <a:t> African Violets – used to be </a:t>
            </a:r>
            <a:r>
              <a:rPr lang="en-US" i="1" dirty="0">
                <a:latin typeface="Times New Roman" panose="02020603050405020304" pitchFamily="18" charset="0"/>
                <a:cs typeface="Times New Roman" panose="02020603050405020304" pitchFamily="18" charset="0"/>
              </a:rPr>
              <a:t>Saintpaulia</a:t>
            </a:r>
            <a:r>
              <a:rPr lang="en-US" dirty="0">
                <a:latin typeface="Times New Roman" panose="02020603050405020304" pitchFamily="18" charset="0"/>
                <a:cs typeface="Times New Roman" panose="02020603050405020304" pitchFamily="18" charset="0"/>
              </a:rPr>
              <a:t> spp, but seem to have been reclassified as </a:t>
            </a:r>
            <a:r>
              <a:rPr lang="en-CA" i="1" dirty="0">
                <a:latin typeface="Times New Roman" panose="02020603050405020304" pitchFamily="18" charset="0"/>
                <a:cs typeface="Times New Roman" panose="02020603050405020304" pitchFamily="18" charset="0"/>
              </a:rPr>
              <a:t>Streptocarpus ionanthus.</a:t>
            </a:r>
            <a:endParaRPr lang="en-CA" dirty="0">
              <a:latin typeface="Times New Roman" panose="02020603050405020304" pitchFamily="18" charset="0"/>
              <a:cs typeface="Times New Roman" panose="02020603050405020304" pitchFamily="18" charset="0"/>
            </a:endParaRPr>
          </a:p>
          <a:p>
            <a:pPr>
              <a:buFontTx/>
              <a:buNone/>
            </a:pPr>
            <a:endParaRPr lang="en-CA"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Description: </a:t>
            </a:r>
          </a:p>
          <a:p>
            <a:pPr marL="171381" indent="-171381">
              <a:buFontTx/>
              <a:buChar char="-"/>
            </a:pPr>
            <a:r>
              <a:rPr lang="en-US" dirty="0">
                <a:latin typeface="Times New Roman" panose="02020603050405020304" pitchFamily="18" charset="0"/>
                <a:cs typeface="Times New Roman" panose="02020603050405020304" pitchFamily="18" charset="0"/>
              </a:rPr>
              <a:t>African violets are native to tropical East Africa, which gives plenty of clues about their care. African violets will thrive in bright, warm and humid conditions</a:t>
            </a:r>
          </a:p>
          <a:p>
            <a:pPr marL="171381" indent="-171381">
              <a:buFontTx/>
              <a:buChar char="-"/>
            </a:pPr>
            <a:endParaRPr lang="en-CA"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Size: </a:t>
            </a:r>
          </a:p>
          <a:p>
            <a:pPr>
              <a:buFontTx/>
              <a:buChar char="-"/>
            </a:pPr>
            <a:r>
              <a:rPr lang="en-CA" dirty="0">
                <a:latin typeface="Times New Roman" panose="02020603050405020304" pitchFamily="18" charset="0"/>
                <a:cs typeface="Times New Roman" panose="02020603050405020304" pitchFamily="18" charset="0"/>
              </a:rPr>
              <a:t> Small and compact.</a:t>
            </a:r>
          </a:p>
          <a:p>
            <a:pPr>
              <a:buFontTx/>
              <a:buNone/>
            </a:pPr>
            <a:endParaRPr lang="en-CA"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Watering &amp; Air Humidity: </a:t>
            </a:r>
          </a:p>
          <a:p>
            <a:pPr defTabSz="914034">
              <a:defRPr/>
            </a:pPr>
            <a:r>
              <a:rPr lang="en-C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Keep soil moist with warm water. Do not allow water to contact the leaves of the plant to prevent damage. Water from below, or push the water spout into the soil when watering. However do not allow the plant to sit in water after its watering. </a:t>
            </a:r>
          </a:p>
          <a:p>
            <a:pPr>
              <a:buFont typeface="Wingdings" panose="05000000000000000000" pitchFamily="2" charset="2"/>
              <a:buNone/>
            </a:pPr>
            <a:endParaRPr lang="en-CA"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Light &amp; Temperature: </a:t>
            </a:r>
          </a:p>
          <a:p>
            <a:pPr marL="171381" indent="-171381" defTabSz="914034">
              <a:buFontTx/>
              <a:buChar char="-"/>
              <a:defRPr/>
            </a:pPr>
            <a:r>
              <a:rPr lang="en-US" dirty="0">
                <a:latin typeface="Times New Roman" panose="02020603050405020304" pitchFamily="18" charset="0"/>
                <a:cs typeface="Times New Roman" panose="02020603050405020304" pitchFamily="18" charset="0"/>
              </a:rPr>
              <a:t>African violets do well in bright, indirect light.  They should be placed close to the window but not in direct sunlight If the leaves start getting light green, your plant is getting too much light, while thin and dark green leaves or a leggy plant indicate too little light. For maximum blooms, provide ten to 14 hours of bright but indirect light per day and an eight-hour rest period in darkness.</a:t>
            </a:r>
          </a:p>
          <a:p>
            <a:pPr marL="171381" indent="-171381" defTabSz="914034">
              <a:buFontTx/>
              <a:buChar char="-"/>
              <a:defRPr/>
            </a:pPr>
            <a:r>
              <a:rPr lang="en-US" dirty="0">
                <a:latin typeface="Times New Roman" panose="02020603050405020304" pitchFamily="18" charset="0"/>
                <a:cs typeface="Times New Roman" panose="02020603050405020304" pitchFamily="18" charset="0"/>
              </a:rPr>
              <a:t>In winter when the light levels are lower, you may need to move your plant to a brighter spot. Lower winter light means</a:t>
            </a:r>
            <a:r>
              <a:rPr lang="en-US" baseline="0" dirty="0">
                <a:latin typeface="Times New Roman" panose="02020603050405020304" pitchFamily="18" charset="0"/>
                <a:cs typeface="Times New Roman" panose="02020603050405020304" pitchFamily="18" charset="0"/>
              </a:rPr>
              <a:t> less blooms.</a:t>
            </a:r>
          </a:p>
          <a:p>
            <a:pPr marL="171381" indent="-171381" defTabSz="914034">
              <a:buFontTx/>
              <a:buChar char="-"/>
              <a:defRPr/>
            </a:pPr>
            <a:r>
              <a:rPr lang="en-US" dirty="0">
                <a:latin typeface="Times New Roman" panose="02020603050405020304" pitchFamily="18" charset="0"/>
                <a:cs typeface="Times New Roman" panose="02020603050405020304" pitchFamily="18" charset="0"/>
              </a:rPr>
              <a:t>African Violets prefer warm and humid conditions. Do not allow the temperature to fall below about 60 degrees Fahrenheit.  Set the plant in a place where it will be protected from drafts, especially in winter. </a:t>
            </a: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 </a:t>
            </a: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Repotting:  </a:t>
            </a:r>
          </a:p>
          <a:p>
            <a:pPr marL="171381" indent="-171381" defTabSz="914034">
              <a:buFontTx/>
              <a:buChar char="-"/>
              <a:defRPr/>
            </a:pPr>
            <a:r>
              <a:rPr lang="en-US" dirty="0">
                <a:latin typeface="Times New Roman" panose="02020603050405020304" pitchFamily="18" charset="0"/>
                <a:cs typeface="Times New Roman" panose="02020603050405020304" pitchFamily="18" charset="0"/>
              </a:rPr>
              <a:t>Plant needs to be re-potted when</a:t>
            </a:r>
            <a:r>
              <a:rPr lang="en-US" baseline="0" dirty="0">
                <a:latin typeface="Times New Roman" panose="02020603050405020304" pitchFamily="18" charset="0"/>
                <a:cs typeface="Times New Roman" panose="02020603050405020304" pitchFamily="18" charset="0"/>
              </a:rPr>
              <a:t> the plant </a:t>
            </a:r>
            <a:r>
              <a:rPr lang="en-US" dirty="0">
                <a:latin typeface="Times New Roman" panose="02020603050405020304" pitchFamily="18" charset="0"/>
                <a:cs typeface="Times New Roman" panose="02020603050405020304" pitchFamily="18" charset="0"/>
              </a:rPr>
              <a:t>has outgrown its pot, ceased to flower, or develops multiple crowns before repotting</a:t>
            </a:r>
          </a:p>
          <a:p>
            <a:pPr marL="171381" indent="-171381" defTabSz="914034">
              <a:buFontTx/>
              <a:buChar char="-"/>
              <a:defRPr/>
            </a:pPr>
            <a:r>
              <a:rPr lang="en-US" dirty="0">
                <a:latin typeface="Times New Roman" panose="02020603050405020304" pitchFamily="18" charset="0"/>
                <a:cs typeface="Times New Roman" panose="02020603050405020304" pitchFamily="18" charset="0"/>
              </a:rPr>
              <a:t>A well-drained potting mix is essential for African violets. Poor drainage can cause root rot, in which the plant becomes waterlogged and its leaves begin to fall. African violets need to be repotted. Wait until the plant has outgrown its pot. African violets perform best when their roots fit snugly in a pot,  so select a new pot that is only slightly larger than the old one and not too deep as the plant has shallow roots. Remove about one-third of the old soil and replace it with new potting mix. Make sure that the crown of the plant is just above the soil line. </a:t>
            </a:r>
          </a:p>
          <a:p>
            <a:pPr>
              <a:buFont typeface="Wingdings" panose="05000000000000000000" pitchFamily="2" charset="2"/>
              <a:buNone/>
            </a:pPr>
            <a:endParaRPr lang="en-CA"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Pests &amp; Disease: </a:t>
            </a:r>
          </a:p>
          <a:p>
            <a:pPr marL="171381" indent="-171381">
              <a:buFontTx/>
              <a:buChar char="-"/>
            </a:pPr>
            <a:r>
              <a:rPr lang="en-US" dirty="0">
                <a:latin typeface="Times New Roman" panose="02020603050405020304" pitchFamily="18" charset="0"/>
                <a:cs typeface="Times New Roman" panose="02020603050405020304" pitchFamily="18" charset="0"/>
              </a:rPr>
              <a:t>Common pests include spider mites, mealy bugs, and cyclamen mites. Diseases include fungi such as botrytis blight, crown rot and root rot. Do not overwater and keep good air circulation around the plant and proper lighting</a:t>
            </a:r>
          </a:p>
          <a:p>
            <a:pPr marL="171381" indent="-171381">
              <a:buFontTx/>
              <a:buChar char="-"/>
            </a:pPr>
            <a:endParaRPr lang="en-CA"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Propagation: </a:t>
            </a:r>
          </a:p>
          <a:p>
            <a:pPr>
              <a:buFontTx/>
              <a:buChar char="-"/>
            </a:pPr>
            <a:r>
              <a:rPr lang="en-CA" dirty="0">
                <a:latin typeface="Times New Roman" panose="02020603050405020304" pitchFamily="18" charset="0"/>
                <a:cs typeface="Times New Roman" panose="02020603050405020304" pitchFamily="18" charset="0"/>
              </a:rPr>
              <a:t> Leaf cuttings.</a:t>
            </a:r>
          </a:p>
          <a:p>
            <a:pPr>
              <a:buFontTx/>
              <a:buNone/>
            </a:pPr>
            <a:endParaRPr lang="en-CA"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Pet Friendly: (i.e. poisonous)</a:t>
            </a:r>
          </a:p>
          <a:p>
            <a:pPr>
              <a:buFont typeface="Wingdings" panose="05000000000000000000" pitchFamily="2" charset="2"/>
              <a:buNone/>
            </a:pPr>
            <a:r>
              <a:rPr lang="en-CA" dirty="0">
                <a:latin typeface="Times New Roman" panose="02020603050405020304" pitchFamily="18" charset="0"/>
                <a:cs typeface="Times New Roman" panose="02020603050405020304" pitchFamily="18" charset="0"/>
              </a:rPr>
              <a:t>- Non-toxic</a:t>
            </a:r>
            <a:endParaRPr lang="en-US" dirty="0">
              <a:latin typeface="Times New Roman" panose="02020603050405020304" pitchFamily="18" charset="0"/>
              <a:cs typeface="Times New Roman" panose="02020603050405020304" pitchFamily="18" charset="0"/>
            </a:endParaRPr>
          </a:p>
          <a:p>
            <a:pPr defTabSz="936290">
              <a:defRPr/>
            </a:pPr>
            <a:endParaRPr lang="en-CA"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30</a:t>
            </a:fld>
            <a:endParaRPr lang="en-US" dirty="0">
              <a:solidFill>
                <a:prstClr val="black"/>
              </a:solidFill>
              <a:latin typeface="Calibri"/>
            </a:endParaRPr>
          </a:p>
        </p:txBody>
      </p:sp>
    </p:spTree>
    <p:extLst>
      <p:ext uri="{BB962C8B-B14F-4D97-AF65-F5344CB8AC3E}">
        <p14:creationId xmlns:p14="http://schemas.microsoft.com/office/powerpoint/2010/main" val="2685604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a:defRPr/>
            </a:pPr>
            <a:r>
              <a:rPr lang="en-CA" dirty="0"/>
              <a:t>Spiral Aloe (</a:t>
            </a:r>
            <a:r>
              <a:rPr lang="en-CA" i="1" dirty="0"/>
              <a:t>Aloe polyphylla</a:t>
            </a:r>
            <a:r>
              <a:rPr lang="en-CA" dirty="0"/>
              <a:t>) – Berkeley Botanical Garden</a:t>
            </a:r>
          </a:p>
          <a:p>
            <a:pPr>
              <a:buFont typeface="Wingdings" panose="05000000000000000000" pitchFamily="2" charset="2"/>
              <a:buNone/>
            </a:pPr>
            <a:endParaRPr lang="en-CA" dirty="0"/>
          </a:p>
          <a:p>
            <a:pPr>
              <a:buFont typeface="Wingdings" panose="05000000000000000000" pitchFamily="2" charset="2"/>
              <a:buNone/>
            </a:pPr>
            <a:r>
              <a:rPr lang="en-CA" dirty="0"/>
              <a:t>Common &amp; botanical name:</a:t>
            </a:r>
          </a:p>
          <a:p>
            <a:pPr defTabSz="914034">
              <a:defRPr/>
            </a:pPr>
            <a:r>
              <a:rPr lang="en-CA" dirty="0"/>
              <a:t>- </a:t>
            </a:r>
            <a:r>
              <a:rPr lang="en-US" dirty="0">
                <a:ea typeface="Times New Roman" panose="02020603050405020304" pitchFamily="18" charset="0"/>
                <a:cs typeface="Calibri" panose="020F0502020204030204" pitchFamily="34" charset="0"/>
              </a:rPr>
              <a:t>ALOE-VERA or BITTER ALOE or South African Aloe variegata "Partridge Breast" </a:t>
            </a:r>
            <a:endParaRPr lang="en-US" dirty="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a:lnSpc>
                <a:spcPct val="115000"/>
              </a:lnSpc>
              <a:spcAft>
                <a:spcPts val="1000"/>
              </a:spcAft>
            </a:pPr>
            <a:r>
              <a:rPr lang="en-CA" dirty="0"/>
              <a:t>- </a:t>
            </a:r>
            <a:r>
              <a:rPr lang="en-US" dirty="0">
                <a:ea typeface="Times New Roman" panose="02020603050405020304" pitchFamily="18" charset="0"/>
                <a:cs typeface="Calibri" panose="020F0502020204030204" pitchFamily="34" charset="0"/>
              </a:rPr>
              <a:t>A succulent used for medicinal / decorative purposes, grown over 3,000 yrs. Origin Egypt.</a:t>
            </a:r>
            <a:endParaRPr lang="en-US" dirty="0">
              <a:ea typeface="Times New Roman" panose="02020603050405020304" pitchFamily="18" charset="0"/>
              <a:cs typeface="Times New Roman" panose="02020603050405020304" pitchFamily="18" charset="0"/>
            </a:endParaRPr>
          </a:p>
          <a:p>
            <a:pPr>
              <a:lnSpc>
                <a:spcPct val="115000"/>
              </a:lnSpc>
              <a:spcAft>
                <a:spcPts val="1000"/>
              </a:spcAft>
            </a:pPr>
            <a:r>
              <a:rPr lang="en-US" dirty="0">
                <a:ea typeface="Times New Roman" panose="02020603050405020304" pitchFamily="18" charset="0"/>
                <a:cs typeface="Calibri" panose="020F0502020204030204" pitchFamily="34" charset="0"/>
              </a:rPr>
              <a:t>Heals minor cuts, scalds, burns. Relieves effects of insect bites &amp; poison ivy when prepared as a poultice.</a:t>
            </a:r>
            <a:endParaRPr lang="en-US" dirty="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Size: </a:t>
            </a:r>
          </a:p>
          <a:p>
            <a:pPr defTabSz="914034">
              <a:defRPr/>
            </a:pPr>
            <a:r>
              <a:rPr lang="en-CA" dirty="0"/>
              <a:t>- </a:t>
            </a:r>
            <a:r>
              <a:rPr lang="en-US" dirty="0">
                <a:ea typeface="Times New Roman" panose="02020603050405020304" pitchFamily="18" charset="0"/>
                <a:cs typeface="Calibri" panose="020F0502020204030204" pitchFamily="34" charset="0"/>
              </a:rPr>
              <a:t>Develops leaves 1-2 ft. (.3-.6 cm) long</a:t>
            </a:r>
            <a:endParaRPr lang="en-US" dirty="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a:buFont typeface="Wingdings" panose="05000000000000000000" pitchFamily="2" charset="2"/>
              <a:buNone/>
            </a:pPr>
            <a:r>
              <a:rPr lang="en-CA" dirty="0"/>
              <a:t>- Low water requirement (even less in the winter)</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defTabSz="914034">
              <a:defRPr/>
            </a:pPr>
            <a:r>
              <a:rPr lang="en-CA" dirty="0"/>
              <a:t>- </a:t>
            </a:r>
            <a:r>
              <a:rPr lang="en-US" dirty="0">
                <a:ea typeface="Times New Roman" panose="02020603050405020304" pitchFamily="18" charset="0"/>
                <a:cs typeface="Calibri" panose="020F0502020204030204" pitchFamily="34" charset="0"/>
              </a:rPr>
              <a:t>Full sun to 4 hours of sun each day. OR 12 hours of light under florescent light</a:t>
            </a:r>
            <a:endParaRPr lang="en-US" dirty="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Repotting:  </a:t>
            </a:r>
          </a:p>
          <a:p>
            <a:pPr>
              <a:lnSpc>
                <a:spcPct val="115000"/>
              </a:lnSpc>
              <a:spcAft>
                <a:spcPts val="1000"/>
              </a:spcAft>
            </a:pPr>
            <a:r>
              <a:rPr lang="en-CA" dirty="0"/>
              <a:t>- </a:t>
            </a:r>
            <a:r>
              <a:rPr lang="en-US" dirty="0">
                <a:ea typeface="Times New Roman" panose="02020603050405020304" pitchFamily="18" charset="0"/>
                <a:cs typeface="Calibri" panose="020F0502020204030204" pitchFamily="34" charset="0"/>
              </a:rPr>
              <a:t>Soil: 1/2 Tropical Plant Soil or Horticulture Sand to each gallon (4.5) of mix, add 1 tbsp (15 ml) of ground horticultural limestone &amp; bonemeal. Feed in March &amp; Oct w/ 8-8-8-fert, Do not feed newly potted plants.</a:t>
            </a:r>
            <a:endParaRPr lang="en-US" dirty="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defTabSz="914034">
              <a:defRPr/>
            </a:pPr>
            <a:r>
              <a:rPr lang="en-CA" dirty="0"/>
              <a:t>- </a:t>
            </a:r>
            <a:r>
              <a:rPr lang="en-US" dirty="0">
                <a:ea typeface="Times New Roman" panose="02020603050405020304" pitchFamily="18" charset="0"/>
                <a:cs typeface="Calibri" panose="020F0502020204030204" pitchFamily="34" charset="0"/>
              </a:rPr>
              <a:t>Pest free, easy to grow.</a:t>
            </a:r>
            <a:endParaRPr lang="en-US" dirty="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Tx/>
              <a:buChar char="-"/>
            </a:pPr>
            <a:r>
              <a:rPr lang="en-CA" dirty="0"/>
              <a:t> Offsets</a:t>
            </a:r>
          </a:p>
          <a:p>
            <a:pPr marL="285636" indent="-285636">
              <a:buFontTx/>
              <a:buChar char="-"/>
            </a:pPr>
            <a:r>
              <a:rPr lang="en-US" dirty="0">
                <a:solidFill>
                  <a:srgbClr val="1D2228"/>
                </a:solidFill>
              </a:rPr>
              <a:t>removal of suckers, cuttings of young growth </a:t>
            </a:r>
          </a:p>
          <a:p>
            <a:pPr marL="285636" indent="-285636">
              <a:buFontTx/>
              <a:buChar char="-"/>
            </a:pPr>
            <a:endParaRPr lang="en-US" dirty="0">
              <a:solidFill>
                <a:srgbClr val="1D2228"/>
              </a:solidFill>
            </a:endParaRPr>
          </a:p>
          <a:p>
            <a:pPr algn="l"/>
            <a:r>
              <a:rPr lang="en-US" dirty="0">
                <a:solidFill>
                  <a:srgbClr val="1D2228"/>
                </a:solidFill>
              </a:rPr>
              <a:t>Pests /Diseases: Mealy bugs &amp; root mealy bugs both infest plant. Check leaves regularly. If plant sickly, scrape away  top ½ of potting mix &amp; inspect inverted plant to ensure no insects on roots. Repot in same pot.</a:t>
            </a:r>
          </a:p>
          <a:p>
            <a:pPr algn="l"/>
            <a:r>
              <a:rPr lang="en-US" dirty="0">
                <a:solidFill>
                  <a:srgbClr val="1D2228"/>
                </a:solidFill>
              </a:rPr>
              <a:t> </a:t>
            </a:r>
          </a:p>
          <a:p>
            <a:pPr>
              <a:buFont typeface="Wingdings" panose="05000000000000000000" pitchFamily="2" charset="2"/>
              <a:buNone/>
            </a:pPr>
            <a:r>
              <a:rPr lang="en-CA" dirty="0"/>
              <a:t>Pet Friendly: (i.e. poisonous)</a:t>
            </a:r>
          </a:p>
          <a:p>
            <a:pPr>
              <a:buFontTx/>
              <a:buChar char="-"/>
            </a:pPr>
            <a:r>
              <a:rPr lang="en-CA" dirty="0"/>
              <a:t> Toxic to dogs and cats. </a:t>
            </a:r>
          </a:p>
          <a:p>
            <a:pPr>
              <a:buFontTx/>
              <a:buChar char="-"/>
            </a:pPr>
            <a:r>
              <a:rPr lang="en-CA" dirty="0"/>
              <a:t> Potentially toxic to humans (diarrhoea)</a:t>
            </a:r>
          </a:p>
          <a:p>
            <a:pPr>
              <a:buFont typeface="Wingdings" panose="05000000000000000000" pitchFamily="2" charset="2"/>
              <a:buNone/>
            </a:pPr>
            <a:r>
              <a:rPr lang="en-CA" dirty="0"/>
              <a:t> </a:t>
            </a:r>
          </a:p>
          <a:p>
            <a:pPr>
              <a:buFont typeface="Wingdings" panose="05000000000000000000" pitchFamily="2" charset="2"/>
              <a:buNone/>
            </a:pPr>
            <a:endParaRPr lang="en-CA" dirty="0"/>
          </a:p>
          <a:p>
            <a:pPr>
              <a:buFont typeface="Wingdings" panose="05000000000000000000" pitchFamily="2" charset="2"/>
              <a:buNone/>
            </a:pPr>
            <a:endParaRPr lang="en-CA" dirty="0"/>
          </a:p>
          <a:p>
            <a:pPr defTabSz="936290">
              <a:defRPr/>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31</a:t>
            </a:fld>
            <a:endParaRPr lang="en-US" dirty="0">
              <a:solidFill>
                <a:prstClr val="black"/>
              </a:solidFill>
              <a:latin typeface="Calibri"/>
            </a:endParaRPr>
          </a:p>
        </p:txBody>
      </p:sp>
    </p:spTree>
    <p:extLst>
      <p:ext uri="{BB962C8B-B14F-4D97-AF65-F5344CB8AC3E}">
        <p14:creationId xmlns:p14="http://schemas.microsoft.com/office/powerpoint/2010/main" val="462928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a:buFont typeface="Wingdings" panose="05000000000000000000" pitchFamily="2" charset="2"/>
              <a:buNone/>
            </a:pPr>
            <a:r>
              <a:rPr lang="en-CA" dirty="0"/>
              <a:t>- </a:t>
            </a:r>
          </a:p>
          <a:p>
            <a:pPr>
              <a:buFont typeface="Wingdings" panose="05000000000000000000" pitchFamily="2" charset="2"/>
              <a:buNone/>
            </a:pPr>
            <a:r>
              <a:rPr lang="en-CA" dirty="0"/>
              <a:t>Description: </a:t>
            </a:r>
          </a:p>
          <a:p>
            <a:pPr marL="171381" indent="-171381">
              <a:buFontTx/>
              <a:buChar char="-"/>
            </a:pPr>
            <a:r>
              <a:rPr lang="en-CA" dirty="0"/>
              <a:t>I</a:t>
            </a:r>
            <a:r>
              <a:rPr lang="en-US" b="0" i="0" dirty="0">
                <a:effectLst/>
                <a:latin typeface="Argos"/>
              </a:rPr>
              <a:t>ndoor herb gardens not only provide fresh, but also fill your home with fragrance and greenery</a:t>
            </a:r>
          </a:p>
          <a:p>
            <a:pPr marL="171381" indent="-171381">
              <a:buFontTx/>
              <a:buChar char="-"/>
            </a:pPr>
            <a:r>
              <a:rPr lang="en-US" b="0" i="0" dirty="0">
                <a:effectLst/>
                <a:latin typeface="Argos"/>
              </a:rPr>
              <a:t>Most herbs can be grown indoors, but those that tend to really thrive inside include </a:t>
            </a:r>
            <a:r>
              <a:rPr lang="en-US" b="1" i="0" dirty="0">
                <a:effectLst/>
                <a:latin typeface="Argos"/>
              </a:rPr>
              <a:t>basil, chives, mint, oregano, parsley, rosemary and thyme</a:t>
            </a:r>
          </a:p>
          <a:p>
            <a:pPr marL="171381" indent="-171381">
              <a:buFontTx/>
              <a:buChar char="-"/>
            </a:pPr>
            <a:r>
              <a:rPr lang="en-US" b="0" i="0" dirty="0">
                <a:effectLst/>
                <a:latin typeface="Argos"/>
              </a:rPr>
              <a:t>Harvest a few sprigs with shears or by pinching leaves off with your fingers</a:t>
            </a:r>
          </a:p>
          <a:p>
            <a:pPr marL="171381" indent="-171381">
              <a:buFontTx/>
              <a:buChar char="-"/>
            </a:pPr>
            <a:r>
              <a:rPr lang="en-US" b="0" i="0" dirty="0">
                <a:effectLst/>
                <a:latin typeface="Argos"/>
              </a:rPr>
              <a:t>Regular cutbacks encourage new growth.</a:t>
            </a:r>
          </a:p>
          <a:p>
            <a:pPr marL="171381" indent="-171381">
              <a:buFontTx/>
              <a:buChar char="-"/>
            </a:pPr>
            <a:r>
              <a:rPr lang="en-US" b="0" i="0" dirty="0">
                <a:effectLst/>
                <a:latin typeface="Argos"/>
              </a:rPr>
              <a:t>Avoid removing more than a quarter of the plant at a time, which will cause distress and could even kill the plant</a:t>
            </a:r>
            <a:endParaRPr lang="en-CA" dirty="0"/>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 typeface="Wingdings" panose="05000000000000000000" pitchFamily="2" charset="2"/>
              <a:buNone/>
            </a:pPr>
            <a:r>
              <a:rPr lang="en-CA" dirty="0"/>
              <a:t>- Varies by type </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marL="171381" indent="-171381">
              <a:buFontTx/>
              <a:buChar char="-"/>
            </a:pPr>
            <a:r>
              <a:rPr lang="en-US" b="0" i="0" dirty="0">
                <a:effectLst/>
                <a:latin typeface="Argos"/>
              </a:rPr>
              <a:t>keep the soil consistently moist, but not waterlogged</a:t>
            </a:r>
          </a:p>
          <a:p>
            <a:endParaRPr lang="en-CA" dirty="0"/>
          </a:p>
          <a:p>
            <a:pPr>
              <a:buFont typeface="Wingdings" panose="05000000000000000000" pitchFamily="2" charset="2"/>
              <a:buNone/>
            </a:pPr>
            <a:r>
              <a:rPr lang="en-CA" dirty="0"/>
              <a:t>Light &amp; Temperature: </a:t>
            </a:r>
          </a:p>
          <a:p>
            <a:pPr algn="l"/>
            <a:r>
              <a:rPr lang="en-CA" dirty="0"/>
              <a:t>-   </a:t>
            </a:r>
            <a:r>
              <a:rPr lang="en-US" b="0" i="0" dirty="0">
                <a:effectLst/>
                <a:latin typeface="Argos"/>
              </a:rPr>
              <a:t>Most herbs prefer a lot of sunlight, at least six hours of sun per day </a:t>
            </a:r>
          </a:p>
          <a:p>
            <a:pPr marL="171381" indent="-171381">
              <a:buFontTx/>
              <a:buChar char="-"/>
            </a:pPr>
            <a:r>
              <a:rPr lang="en-US" b="0" i="0" dirty="0">
                <a:effectLst/>
                <a:latin typeface="Argos"/>
              </a:rPr>
              <a:t>Place plants as close as possible to your brightest window–the bright light of a south-facing window is best</a:t>
            </a:r>
          </a:p>
          <a:p>
            <a:pPr marL="171381" indent="-171381">
              <a:buFontTx/>
              <a:buChar char="-"/>
            </a:pPr>
            <a:r>
              <a:rPr lang="en-US" b="0" i="0" dirty="0">
                <a:effectLst/>
                <a:latin typeface="Argos"/>
              </a:rPr>
              <a:t>Avoid setting them in the center of a room or near a window with northern exposure–neither will offer enough light</a:t>
            </a:r>
          </a:p>
          <a:p>
            <a:pPr marL="171381" indent="-171381">
              <a:buFontTx/>
              <a:buChar char="-"/>
            </a:pPr>
            <a:r>
              <a:rPr lang="en-US" b="0" i="0" dirty="0">
                <a:effectLst/>
                <a:latin typeface="Argos"/>
              </a:rPr>
              <a:t>Growth may be slow in the winter, consider a grow light or led light for winter</a:t>
            </a:r>
          </a:p>
          <a:p>
            <a:pPr>
              <a:buFont typeface="Wingdings" panose="05000000000000000000" pitchFamily="2" charset="2"/>
              <a:buNone/>
            </a:pPr>
            <a:endParaRPr lang="en-CA" dirty="0"/>
          </a:p>
          <a:p>
            <a:pPr>
              <a:buFont typeface="Wingdings" panose="05000000000000000000" pitchFamily="2" charset="2"/>
              <a:buNone/>
            </a:pPr>
            <a:r>
              <a:rPr lang="en-CA" dirty="0"/>
              <a:t>Repotting:  </a:t>
            </a:r>
          </a:p>
          <a:p>
            <a:pPr marL="171381" indent="-171381">
              <a:buFontTx/>
              <a:buChar char="-"/>
            </a:pPr>
            <a:r>
              <a:rPr lang="en-US" b="0" i="0" dirty="0">
                <a:effectLst/>
                <a:latin typeface="Argos"/>
              </a:rPr>
              <a:t>If you see roots coming out of the drainage holes, growth seems to have stalled or the plant starts to flop over, transplant</a:t>
            </a:r>
          </a:p>
          <a:p>
            <a:endParaRPr lang="en-CA" dirty="0"/>
          </a:p>
          <a:p>
            <a:pPr>
              <a:buFont typeface="Wingdings" panose="05000000000000000000" pitchFamily="2" charset="2"/>
              <a:buNone/>
            </a:pPr>
            <a:r>
              <a:rPr lang="en-CA" dirty="0"/>
              <a:t>Pests &amp; Disease: </a:t>
            </a:r>
          </a:p>
          <a:p>
            <a:pPr>
              <a:buFont typeface="Wingdings" panose="05000000000000000000" pitchFamily="2" charset="2"/>
              <a:buNone/>
            </a:pPr>
            <a:r>
              <a:rPr lang="en-CA" dirty="0"/>
              <a:t>- </a:t>
            </a:r>
          </a:p>
          <a:p>
            <a:pPr>
              <a:buFont typeface="Wingdings" panose="05000000000000000000" pitchFamily="2" charset="2"/>
              <a:buNone/>
            </a:pPr>
            <a:r>
              <a:rPr lang="en-CA" dirty="0"/>
              <a:t>Propagation: </a:t>
            </a:r>
          </a:p>
          <a:p>
            <a:pPr>
              <a:buFont typeface="Wingdings" panose="05000000000000000000" pitchFamily="2" charset="2"/>
              <a:buNone/>
            </a:pPr>
            <a:r>
              <a:rPr lang="en-CA" dirty="0"/>
              <a:t>-</a:t>
            </a:r>
            <a:r>
              <a:rPr lang="en-US" b="0" i="0" dirty="0">
                <a:effectLst/>
                <a:latin typeface="Argos"/>
              </a:rPr>
              <a:t>You can start herbs from seed or cuttings, cut at the node and soaked in water until new roots sprout</a:t>
            </a:r>
          </a:p>
          <a:p>
            <a:pPr>
              <a:buFont typeface="Wingdings" panose="05000000000000000000" pitchFamily="2" charset="2"/>
              <a:buNone/>
            </a:pPr>
            <a:r>
              <a:rPr lang="en-US" b="0" i="0" dirty="0">
                <a:effectLst/>
                <a:latin typeface="Argos"/>
              </a:rPr>
              <a:t> </a:t>
            </a:r>
            <a:endParaRPr lang="en-CA" dirty="0"/>
          </a:p>
          <a:p>
            <a:pPr>
              <a:buFont typeface="Wingdings" panose="05000000000000000000" pitchFamily="2" charset="2"/>
              <a:buNone/>
            </a:pPr>
            <a:r>
              <a:rPr lang="en-CA" dirty="0"/>
              <a:t>Pet Friendly: (i.e. poisonous)</a:t>
            </a:r>
          </a:p>
          <a:p>
            <a:pPr>
              <a:buFont typeface="Wingdings" panose="05000000000000000000" pitchFamily="2" charset="2"/>
              <a:buNone/>
            </a:pPr>
            <a:r>
              <a:rPr lang="en-CA" dirty="0"/>
              <a:t>- </a:t>
            </a:r>
          </a:p>
          <a:p>
            <a:pPr defTabSz="914034">
              <a:defRPr/>
            </a:pPr>
            <a:r>
              <a:rPr lang="en-CA" sz="1000" dirty="0"/>
              <a:t> </a:t>
            </a:r>
          </a:p>
          <a:p>
            <a:pPr lvl="0">
              <a:buFontTx/>
              <a:buNone/>
            </a:pPr>
            <a:r>
              <a:rPr lang="en-CA" sz="1000" dirty="0"/>
              <a:t>HA NOTE:  The herbs and veggies grown by the Arboretum are used in the culinary program here at Humber College</a:t>
            </a:r>
          </a:p>
          <a:p>
            <a:pPr defTabSz="936290">
              <a:defRPr/>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32</a:t>
            </a:fld>
            <a:endParaRPr lang="en-US" dirty="0">
              <a:solidFill>
                <a:prstClr val="black"/>
              </a:solidFill>
              <a:latin typeface="Calibri"/>
            </a:endParaRPr>
          </a:p>
        </p:txBody>
      </p:sp>
    </p:spTree>
    <p:extLst>
      <p:ext uri="{BB962C8B-B14F-4D97-AF65-F5344CB8AC3E}">
        <p14:creationId xmlns:p14="http://schemas.microsoft.com/office/powerpoint/2010/main" val="4261317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marL="171381" indent="-171381">
              <a:buFontTx/>
              <a:buChar char="-"/>
            </a:pPr>
            <a:r>
              <a:rPr lang="en-US" dirty="0">
                <a:latin typeface="Calibri" panose="020F0502020204030204" pitchFamily="34" charset="0"/>
                <a:ea typeface="Times New Roman" panose="02020603050405020304" pitchFamily="18" charset="0"/>
                <a:cs typeface="Calibri" panose="020F0502020204030204" pitchFamily="34" charset="0"/>
              </a:rPr>
              <a:t>CHINESE JADE PLANT-crassula Aborescens (syn. C. cotyledon) </a:t>
            </a:r>
          </a:p>
          <a:p>
            <a:pPr marL="171381" indent="-171381">
              <a:buFontTx/>
              <a:buChar char="-"/>
            </a:pPr>
            <a:endParaRPr lang="en-CA" dirty="0"/>
          </a:p>
          <a:p>
            <a:pPr>
              <a:buFont typeface="Wingdings" panose="05000000000000000000" pitchFamily="2" charset="2"/>
              <a:buNone/>
            </a:pPr>
            <a:r>
              <a:rPr lang="en-CA" dirty="0"/>
              <a:t>Description: </a:t>
            </a:r>
          </a:p>
          <a:p>
            <a:pPr>
              <a:lnSpc>
                <a:spcPct val="115000"/>
              </a:lnSpc>
              <a:spcAft>
                <a:spcPts val="1000"/>
              </a:spcAft>
            </a:pPr>
            <a:r>
              <a:rPr lang="en-CA" dirty="0"/>
              <a:t>- </a:t>
            </a:r>
            <a:r>
              <a:rPr lang="en-US" dirty="0">
                <a:latin typeface="Calibri" panose="020F0502020204030204" pitchFamily="34" charset="0"/>
                <a:ea typeface="Times New Roman" panose="02020603050405020304" pitchFamily="18" charset="0"/>
                <a:cs typeface="Calibri" panose="020F0502020204030204" pitchFamily="34" charset="0"/>
              </a:rPr>
              <a:t>Crassulaceae-South Africa origin. Thick turn-like stems &amp; many branches. No pruning necessary.</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Size: </a:t>
            </a:r>
          </a:p>
          <a:p>
            <a:pPr marL="171381" indent="-171381">
              <a:buFontTx/>
              <a:buChar char="-"/>
            </a:pPr>
            <a:r>
              <a:rPr lang="en-US" dirty="0">
                <a:latin typeface="Calibri" panose="020F0502020204030204" pitchFamily="34" charset="0"/>
                <a:ea typeface="Times New Roman" panose="02020603050405020304" pitchFamily="18" charset="0"/>
                <a:cs typeface="Calibri" panose="020F0502020204030204" pitchFamily="34" charset="0"/>
              </a:rPr>
              <a:t>Can grow to 4ft /1.2 high &amp; wide</a:t>
            </a:r>
          </a:p>
          <a:p>
            <a:endParaRPr lang="en-CA" dirty="0"/>
          </a:p>
          <a:p>
            <a:pPr>
              <a:buFont typeface="Wingdings" panose="05000000000000000000" pitchFamily="2" charset="2"/>
              <a:buNone/>
            </a:pPr>
            <a:r>
              <a:rPr lang="en-CA" dirty="0"/>
              <a:t>Watering &amp; Air Humidity: </a:t>
            </a:r>
          </a:p>
          <a:p>
            <a:pPr defTabSz="914034">
              <a:defRPr/>
            </a:pPr>
            <a:r>
              <a:rPr lang="en-CA" dirty="0"/>
              <a:t>- </a:t>
            </a:r>
            <a:r>
              <a:rPr lang="en-US" dirty="0">
                <a:latin typeface="Calibri" panose="020F0502020204030204" pitchFamily="34" charset="0"/>
                <a:ea typeface="Times New Roman" panose="02020603050405020304" pitchFamily="18" charset="0"/>
                <a:cs typeface="Calibri" panose="020F0502020204030204" pitchFamily="34" charset="0"/>
              </a:rPr>
              <a:t>Water: liberally Spring/Summer. Allow soil to dry between waterings, Apply liquid fertilizer every 2 weeks, Spring to Fall</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defTabSz="914034">
              <a:defRPr/>
            </a:pPr>
            <a:r>
              <a:rPr lang="en-CA" dirty="0"/>
              <a:t>- </a:t>
            </a:r>
            <a:r>
              <a:rPr lang="en-US" dirty="0">
                <a:latin typeface="Calibri" panose="020F0502020204030204" pitchFamily="34" charset="0"/>
                <a:ea typeface="Times New Roman" panose="02020603050405020304" pitchFamily="18" charset="0"/>
                <a:cs typeface="Calibri" panose="020F0502020204030204" pitchFamily="34" charset="0"/>
              </a:rPr>
              <a:t>Bright light in sunny window, then outdoors in summer to toughen up stems &amp; improve leaf colour Minimum winter temp 45F / 7C, w/ normal room temp other times.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Repotting: if applicable</a:t>
            </a:r>
          </a:p>
          <a:p>
            <a:pPr defTabSz="914034">
              <a:defRPr/>
            </a:pPr>
            <a:r>
              <a:rPr lang="en-CA" dirty="0"/>
              <a:t>- </a:t>
            </a:r>
            <a:r>
              <a:rPr lang="en-US" dirty="0">
                <a:latin typeface="Calibri" panose="020F0502020204030204" pitchFamily="34" charset="0"/>
                <a:ea typeface="Times New Roman" panose="02020603050405020304" pitchFamily="18" charset="0"/>
                <a:cs typeface="Calibri" panose="020F0502020204030204" pitchFamily="34" charset="0"/>
              </a:rPr>
              <a:t>Potting Mix w/ some added peat. Move to pots one size up each Spring. At 8"/20 cm pots, top dress annually instead</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Tx/>
              <a:buChar char="-"/>
            </a:pPr>
            <a:r>
              <a:rPr lang="en-CA" dirty="0"/>
              <a:t> Mealybugs, scale and spider mites.</a:t>
            </a:r>
          </a:p>
          <a:p>
            <a:pPr>
              <a:buFontTx/>
              <a:buChar char="-"/>
            </a:pPr>
            <a:r>
              <a:rPr lang="en-CA" dirty="0"/>
              <a:t> Powdery mildew (fungicide or baking soda spray), Anthracnose (dark spots treatable by pruning or copper-based fungicide), Botrytis (grey mould – spray with biofungicide every 2 weeks).</a:t>
            </a:r>
          </a:p>
          <a:p>
            <a:pPr lvl="1">
              <a:buFontTx/>
              <a:buChar char="-"/>
            </a:pPr>
            <a:r>
              <a:rPr lang="en-CA" dirty="0"/>
              <a:t> Sooty mold from mealybug honeydew (wash off, treat melybugs)</a:t>
            </a:r>
          </a:p>
          <a:p>
            <a:pPr lvl="1">
              <a:buFontTx/>
              <a:buChar char="-"/>
            </a:pPr>
            <a:r>
              <a:rPr lang="en-CA" dirty="0"/>
              <a:t> Black ring virus spread by insects (remove leaves with spots on underside. Treat insect vector).</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 typeface="Wingdings" panose="05000000000000000000" pitchFamily="2" charset="2"/>
              <a:buNone/>
            </a:pPr>
            <a:r>
              <a:rPr lang="en-CA" dirty="0"/>
              <a:t>- </a:t>
            </a:r>
            <a:r>
              <a:rPr lang="en-US" dirty="0">
                <a:latin typeface="Calibri" panose="020F0502020204030204" pitchFamily="34" charset="0"/>
                <a:ea typeface="Times New Roman" panose="02020603050405020304" pitchFamily="18" charset="0"/>
                <a:cs typeface="Calibri" panose="020F0502020204030204" pitchFamily="34" charset="0"/>
              </a:rPr>
              <a:t>Propagate by leaf and stem cuttings, Spring or Summer</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Toxic to dogs and cats.</a:t>
            </a:r>
          </a:p>
          <a:p>
            <a:pPr>
              <a:buFontTx/>
              <a:buChar char="-"/>
            </a:pPr>
            <a:r>
              <a:rPr lang="en-CA" dirty="0"/>
              <a:t> Mildly toxic to humans (causes vomiting).</a:t>
            </a:r>
          </a:p>
          <a:p>
            <a:pPr>
              <a:buFont typeface="Wingdings" panose="05000000000000000000" pitchFamily="2" charset="2"/>
              <a:buNone/>
            </a:pPr>
            <a:r>
              <a:rPr lang="en-CA" dirty="0"/>
              <a:t> </a:t>
            </a:r>
          </a:p>
          <a:p>
            <a:pPr>
              <a:buFont typeface="Wingdings" panose="05000000000000000000" pitchFamily="2" charset="2"/>
              <a:buNone/>
            </a:pPr>
            <a:endParaRPr lang="en-CA" dirty="0"/>
          </a:p>
          <a:p>
            <a:pPr>
              <a:buFont typeface="Wingdings" panose="05000000000000000000" pitchFamily="2" charset="2"/>
              <a:buNone/>
            </a:pPr>
            <a:endParaRPr lang="en-CA" dirty="0"/>
          </a:p>
          <a:p>
            <a:pPr defTabSz="936290">
              <a:defRPr/>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33</a:t>
            </a:fld>
            <a:endParaRPr lang="en-US" dirty="0">
              <a:solidFill>
                <a:prstClr val="black"/>
              </a:solidFill>
              <a:latin typeface="Calibri"/>
            </a:endParaRPr>
          </a:p>
        </p:txBody>
      </p:sp>
    </p:spTree>
    <p:extLst>
      <p:ext uri="{BB962C8B-B14F-4D97-AF65-F5344CB8AC3E}">
        <p14:creationId xmlns:p14="http://schemas.microsoft.com/office/powerpoint/2010/main" val="2031767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a:buFontTx/>
              <a:buChar char="-"/>
            </a:pPr>
            <a:r>
              <a:rPr lang="en-CA" dirty="0"/>
              <a:t> Money Plant (</a:t>
            </a:r>
            <a:r>
              <a:rPr lang="en-CA" i="1" dirty="0"/>
              <a:t>P</a:t>
            </a:r>
            <a:r>
              <a:rPr lang="en-US" i="1" dirty="0">
                <a:solidFill>
                  <a:srgbClr val="1D2228"/>
                </a:solidFill>
                <a:latin typeface="Calibri" pitchFamily="34" charset="0"/>
              </a:rPr>
              <a:t>ilea peperomioides)</a:t>
            </a:r>
          </a:p>
          <a:p>
            <a:pPr>
              <a:buFontTx/>
              <a:buChar char="-"/>
            </a:pPr>
            <a:r>
              <a:rPr lang="en-US" i="1" dirty="0">
                <a:solidFill>
                  <a:srgbClr val="1D2228"/>
                </a:solidFill>
                <a:latin typeface="Calibri" pitchFamily="34" charset="0"/>
              </a:rPr>
              <a:t> </a:t>
            </a:r>
            <a:r>
              <a:rPr lang="en-US" dirty="0">
                <a:solidFill>
                  <a:srgbClr val="1D2228"/>
                </a:solidFill>
                <a:latin typeface="Calibri" pitchFamily="34" charset="0"/>
              </a:rPr>
              <a:t>Native range = Yunnan (southern China), in the foothills of the Himalayas.</a:t>
            </a:r>
            <a:endParaRPr lang="en-CA" dirty="0"/>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defTabSz="914034">
              <a:buFontTx/>
              <a:buChar char="-"/>
              <a:defRPr/>
            </a:pPr>
            <a:r>
              <a:rPr lang="en-CA" dirty="0">
                <a:latin typeface="Calibri" pitchFamily="34" charset="0"/>
              </a:rPr>
              <a:t> Attractive plant for a small space. </a:t>
            </a:r>
          </a:p>
          <a:p>
            <a:pPr>
              <a:buFontTx/>
              <a:buChar char="-"/>
            </a:pPr>
            <a:r>
              <a:rPr lang="en-CA" dirty="0"/>
              <a:t> Considered lucky because it has good </a:t>
            </a:r>
            <a:r>
              <a:rPr lang="en-CA" i="1" dirty="0"/>
              <a:t>Feng Shui </a:t>
            </a:r>
            <a:r>
              <a:rPr lang="en-CA" dirty="0"/>
              <a:t>(sheesh)</a:t>
            </a:r>
          </a:p>
          <a:p>
            <a:pPr>
              <a:buFontTx/>
              <a:buChar char="-"/>
            </a:pPr>
            <a:r>
              <a:rPr lang="en-CA" dirty="0"/>
              <a:t> Round, shiny, bright green leaves </a:t>
            </a:r>
          </a:p>
          <a:p>
            <a:pPr>
              <a:buFontTx/>
              <a:buChar char="-"/>
            </a:pPr>
            <a:r>
              <a:rPr lang="en-CA" dirty="0"/>
              <a:t> Rarely, small white flowers on pink-tinged stems.</a:t>
            </a: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 typeface="Wingdings" panose="05000000000000000000" pitchFamily="2" charset="2"/>
              <a:buNone/>
            </a:pPr>
            <a:r>
              <a:rPr lang="en-CA" dirty="0"/>
              <a:t>- 8 to 12 inches tall.</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a:buFontTx/>
              <a:buChar char="-"/>
            </a:pPr>
            <a:r>
              <a:rPr lang="en-CA" dirty="0"/>
              <a:t> Water when soil dries out (usually once a week). Too much water can kill!</a:t>
            </a:r>
          </a:p>
          <a:p>
            <a:pPr>
              <a:buFontTx/>
              <a:buChar char="-"/>
            </a:pPr>
            <a:r>
              <a:rPr lang="en-CA" dirty="0"/>
              <a:t> Less water in winter</a:t>
            </a:r>
          </a:p>
          <a:p>
            <a:pPr>
              <a:buFontTx/>
              <a:buChar char="-"/>
            </a:pPr>
            <a:r>
              <a:rPr lang="en-CA" dirty="0"/>
              <a:t> 50% humidity.</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a:buFontTx/>
              <a:buChar char="-"/>
            </a:pPr>
            <a:r>
              <a:rPr lang="en-CA" dirty="0"/>
              <a:t> Bright indirect light.</a:t>
            </a:r>
          </a:p>
          <a:p>
            <a:pPr>
              <a:buFontTx/>
              <a:buChar char="-"/>
            </a:pPr>
            <a:r>
              <a:rPr lang="en-CA" dirty="0"/>
              <a:t> Room temperature</a:t>
            </a:r>
          </a:p>
          <a:p>
            <a:pPr>
              <a:buFont typeface="Wingdings" panose="05000000000000000000" pitchFamily="2" charset="2"/>
              <a:buNone/>
            </a:pPr>
            <a:endParaRPr lang="en-CA" dirty="0"/>
          </a:p>
          <a:p>
            <a:pPr>
              <a:buFont typeface="Wingdings" panose="05000000000000000000" pitchFamily="2" charset="2"/>
              <a:buNone/>
            </a:pPr>
            <a:r>
              <a:rPr lang="en-CA" dirty="0"/>
              <a:t>Repotting:</a:t>
            </a:r>
          </a:p>
          <a:p>
            <a:pPr defTabSz="914034">
              <a:defRPr/>
            </a:pPr>
            <a:r>
              <a:rPr lang="en-CA" dirty="0">
                <a:latin typeface="Calibri" pitchFamily="34" charset="0"/>
              </a:rPr>
              <a:t>- Mix standard potting soil with cactus mix to improve drainage.</a:t>
            </a:r>
          </a:p>
          <a:p>
            <a:pPr>
              <a:buFont typeface="Wingdings" panose="05000000000000000000" pitchFamily="2" charset="2"/>
              <a:buNone/>
            </a:pPr>
            <a:r>
              <a:rPr lang="en-CA" dirty="0"/>
              <a:t>- Soil mix = well-draining potting soil using 50% soil, 40% cactus mix  and 10% perlite.</a:t>
            </a: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Tx/>
              <a:buChar char="-"/>
            </a:pPr>
            <a:r>
              <a:rPr lang="en-CA" dirty="0"/>
              <a:t> Mealy bugs (hand-pick), fungus gnats (reduce watering), spider mites (wash off)</a:t>
            </a:r>
          </a:p>
          <a:p>
            <a:pPr>
              <a:buFontTx/>
              <a:buChar char="-"/>
            </a:pPr>
            <a:r>
              <a:rPr lang="en-CA" dirty="0"/>
              <a:t> Yellow leaves from overwatering or direct sun.</a:t>
            </a:r>
          </a:p>
          <a:p>
            <a:pPr>
              <a:buFontTx/>
              <a:buChar char="-"/>
            </a:pPr>
            <a:r>
              <a:rPr lang="en-CA" dirty="0"/>
              <a:t> Leaf curl from direct sun.</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Tx/>
              <a:buChar char="-"/>
            </a:pPr>
            <a:r>
              <a:rPr lang="en-CA" dirty="0"/>
              <a:t> Lift and pot up baby plants that are created at the base. Be sure to get the roots!</a:t>
            </a:r>
          </a:p>
          <a:p>
            <a:pPr>
              <a:buFontTx/>
              <a:buChar char="-"/>
            </a:pPr>
            <a:r>
              <a:rPr lang="en-CA" dirty="0"/>
              <a:t> Baby plants may also grow off of the main stem – cut these off and place in water.</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 OK, not poisonous.</a:t>
            </a:r>
          </a:p>
          <a:p>
            <a:pPr>
              <a:buFontTx/>
              <a:buChar char="-"/>
            </a:pPr>
            <a:r>
              <a:rPr lang="en-CA" dirty="0"/>
              <a:t> Quite delicate, so keep away from active pets.</a:t>
            </a:r>
          </a:p>
          <a:p>
            <a:pPr defTabSz="936290">
              <a:defRPr/>
            </a:pPr>
            <a:endParaRPr lang="en-CA" dirty="0"/>
          </a:p>
          <a:p>
            <a:pPr defTabSz="936290">
              <a:defRPr/>
            </a:pPr>
            <a:r>
              <a:rPr lang="en-CA" dirty="0"/>
              <a:t>Fertilizer:</a:t>
            </a:r>
          </a:p>
          <a:p>
            <a:pPr defTabSz="936290">
              <a:defRPr/>
            </a:pPr>
            <a:r>
              <a:rPr lang="en-CA" dirty="0"/>
              <a:t>- In spring and summer (growing season), monthly quarter-strength fertilizer application.</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34</a:t>
            </a:fld>
            <a:endParaRPr lang="en-US" dirty="0">
              <a:solidFill>
                <a:prstClr val="black"/>
              </a:solidFill>
              <a:latin typeface="Calibri"/>
            </a:endParaRPr>
          </a:p>
        </p:txBody>
      </p:sp>
    </p:spTree>
    <p:extLst>
      <p:ext uri="{BB962C8B-B14F-4D97-AF65-F5344CB8AC3E}">
        <p14:creationId xmlns:p14="http://schemas.microsoft.com/office/powerpoint/2010/main" val="4276724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defTabSz="914034">
              <a:defRPr/>
            </a:pPr>
            <a:r>
              <a:rPr lang="en-CA" dirty="0"/>
              <a:t>- </a:t>
            </a:r>
            <a:r>
              <a:rPr lang="en-US" dirty="0">
                <a:latin typeface="Calibri" pitchFamily="34" charset="0"/>
              </a:rPr>
              <a:t>Monstera, Swiss Cheese Plant </a:t>
            </a:r>
            <a:r>
              <a:rPr lang="en-US" i="1" dirty="0">
                <a:latin typeface="Calibri" pitchFamily="34" charset="0"/>
              </a:rPr>
              <a:t>- Monstera deliciosa  </a:t>
            </a:r>
            <a:endParaRPr lang="en-US" dirty="0">
              <a:latin typeface="Calibri" pitchFamily="34" charset="0"/>
            </a:endParaRPr>
          </a:p>
          <a:p>
            <a:pPr>
              <a:buFont typeface="Wingdings" panose="05000000000000000000" pitchFamily="2" charset="2"/>
              <a:buNone/>
            </a:pPr>
            <a:r>
              <a:rPr lang="en-CA" dirty="0"/>
              <a:t>- Origin = Central America</a:t>
            </a:r>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marL="171381" indent="-171381">
              <a:buFontTx/>
              <a:buChar char="-"/>
            </a:pPr>
            <a:r>
              <a:rPr lang="en-CA" dirty="0"/>
              <a:t>A twining  plant with deeply cut leaves and aerial roots.</a:t>
            </a:r>
          </a:p>
          <a:p>
            <a:pPr marL="171381" indent="-171381">
              <a:buFontTx/>
              <a:buChar char="-"/>
            </a:pPr>
            <a:r>
              <a:rPr lang="en-CA" dirty="0"/>
              <a:t>Try growing it up a moss or wooden pole.</a:t>
            </a:r>
          </a:p>
          <a:p>
            <a:pPr>
              <a:buFont typeface="Wingdings" panose="05000000000000000000" pitchFamily="2" charset="2"/>
              <a:buNone/>
            </a:pPr>
            <a:r>
              <a:rPr lang="en-CA" dirty="0"/>
              <a:t>- A climbing plant in its native habitat, it has very large, deeply lobed leaves and aerial roots.</a:t>
            </a:r>
          </a:p>
          <a:p>
            <a:pPr>
              <a:buFontTx/>
              <a:buChar char="-"/>
            </a:pPr>
            <a:r>
              <a:rPr lang="en-CA" dirty="0"/>
              <a:t> Deep lobes and slits in leaves help them survive strong winds.</a:t>
            </a:r>
          </a:p>
          <a:p>
            <a:pPr>
              <a:buFontTx/>
              <a:buChar char="-"/>
            </a:pPr>
            <a:r>
              <a:rPr lang="en-CA" dirty="0"/>
              <a:t> Aerial roots gather moisture from the air.</a:t>
            </a:r>
          </a:p>
          <a:p>
            <a:pPr lvl="1">
              <a:buFontTx/>
              <a:buChar char="-"/>
            </a:pPr>
            <a:r>
              <a:rPr lang="en-CA" dirty="0"/>
              <a:t> Tuck the roots into the pot or secure to the pole if you make one.</a:t>
            </a: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Tx/>
              <a:buChar char="-"/>
            </a:pPr>
            <a:r>
              <a:rPr lang="en-CA" dirty="0"/>
              <a:t> 8ft after 7 years.</a:t>
            </a:r>
          </a:p>
          <a:p>
            <a:pPr>
              <a:buFontTx/>
              <a:buChar char="-"/>
            </a:pPr>
            <a:r>
              <a:rPr lang="en-CA" dirty="0"/>
              <a:t> Grow up a moss pole.</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a:buFontTx/>
              <a:buChar char="-"/>
            </a:pPr>
            <a:r>
              <a:rPr lang="en-CA" dirty="0"/>
              <a:t> Allow to dry out slightly between waterings.</a:t>
            </a:r>
          </a:p>
          <a:p>
            <a:pPr>
              <a:buFontTx/>
              <a:buChar char="-"/>
            </a:pPr>
            <a:r>
              <a:rPr lang="en-CA" dirty="0"/>
              <a:t> Water less frequently in winter.</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a:buFontTx/>
              <a:buChar char="-"/>
            </a:pPr>
            <a:r>
              <a:rPr lang="en-CA" dirty="0"/>
              <a:t> Bright indirect light</a:t>
            </a:r>
          </a:p>
          <a:p>
            <a:pPr>
              <a:buFontTx/>
              <a:buChar char="-"/>
            </a:pPr>
            <a:r>
              <a:rPr lang="en-CA" dirty="0"/>
              <a:t> Room temperature</a:t>
            </a:r>
          </a:p>
          <a:p>
            <a:pPr>
              <a:buFont typeface="Wingdings" panose="05000000000000000000" pitchFamily="2" charset="2"/>
              <a:buNone/>
            </a:pPr>
            <a:endParaRPr lang="en-CA" dirty="0"/>
          </a:p>
          <a:p>
            <a:pPr>
              <a:buFont typeface="Wingdings" panose="05000000000000000000" pitchFamily="2" charset="2"/>
              <a:buNone/>
            </a:pPr>
            <a:r>
              <a:rPr lang="en-CA" dirty="0"/>
              <a:t>Repotting:  </a:t>
            </a:r>
          </a:p>
          <a:p>
            <a:pPr>
              <a:buFont typeface="Wingdings" panose="05000000000000000000" pitchFamily="2" charset="2"/>
              <a:buNone/>
            </a:pPr>
            <a:r>
              <a:rPr lang="en-CA" dirty="0"/>
              <a:t>- Needs a heavy soil mix </a:t>
            </a:r>
          </a:p>
          <a:p>
            <a:pPr>
              <a:buFont typeface="Wingdings" panose="05000000000000000000" pitchFamily="2" charset="2"/>
              <a:buNone/>
            </a:pPr>
            <a:r>
              <a:rPr lang="en-CA" dirty="0"/>
              <a:t>- Soil = 2 parts bagged topsoil, 2 parts peat moss and 1 part sand or perlite for drainage</a:t>
            </a: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Tx/>
              <a:buChar char="-"/>
            </a:pPr>
            <a:r>
              <a:rPr lang="en-CA" dirty="0"/>
              <a:t> Mealy bugs, spider mites, brown scale.</a:t>
            </a:r>
          </a:p>
          <a:p>
            <a:pPr>
              <a:buFontTx/>
              <a:buChar char="-"/>
            </a:pPr>
            <a:r>
              <a:rPr lang="en-CA" dirty="0"/>
              <a:t> Brown leaf tips = consistently dry soil.</a:t>
            </a:r>
          </a:p>
          <a:p>
            <a:pPr>
              <a:buFontTx/>
              <a:buChar char="-"/>
            </a:pPr>
            <a:r>
              <a:rPr lang="en-CA" dirty="0"/>
              <a:t> Small leaves = underfed or insufficient light.</a:t>
            </a:r>
          </a:p>
          <a:p>
            <a:pPr>
              <a:buFontTx/>
              <a:buChar char="-"/>
            </a:pPr>
            <a:r>
              <a:rPr lang="en-CA" dirty="0"/>
              <a:t> Yellow, falling leaves = uneven watering in summer; natural in winter</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Tx/>
              <a:buChar char="-"/>
            </a:pPr>
            <a:r>
              <a:rPr lang="en-CA" dirty="0"/>
              <a:t> Air-layering is best.</a:t>
            </a:r>
          </a:p>
          <a:p>
            <a:pPr>
              <a:buFontTx/>
              <a:buChar char="-"/>
            </a:pPr>
            <a:r>
              <a:rPr lang="en-CA" dirty="0"/>
              <a:t> Stem-tip cuttings will also work.</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 Toxic to pets and humans</a:t>
            </a:r>
          </a:p>
          <a:p>
            <a:pPr>
              <a:buFontTx/>
              <a:buNone/>
            </a:pPr>
            <a:endParaRPr lang="en-CA" dirty="0"/>
          </a:p>
          <a:p>
            <a:pPr>
              <a:buFontTx/>
              <a:buNone/>
            </a:pPr>
            <a:r>
              <a:rPr lang="en-CA" dirty="0"/>
              <a:t>Fertilizer:</a:t>
            </a:r>
          </a:p>
          <a:p>
            <a:pPr>
              <a:buFontTx/>
              <a:buChar char="-"/>
            </a:pPr>
            <a:r>
              <a:rPr lang="en-CA" dirty="0"/>
              <a:t> Feed every 2 weeks in spring and summer with a balanced fertilizer.</a:t>
            </a:r>
          </a:p>
          <a:p>
            <a:pPr>
              <a:buFontTx/>
              <a:buChar char="-"/>
            </a:pPr>
            <a:r>
              <a:rPr lang="en-CA" dirty="0"/>
              <a:t> Reduce feeding to monthly in winter.</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35</a:t>
            </a:fld>
            <a:endParaRPr lang="en-US" dirty="0">
              <a:solidFill>
                <a:prstClr val="black"/>
              </a:solidFill>
              <a:latin typeface="Calibri"/>
            </a:endParaRPr>
          </a:p>
        </p:txBody>
      </p:sp>
    </p:spTree>
    <p:extLst>
      <p:ext uri="{BB962C8B-B14F-4D97-AF65-F5344CB8AC3E}">
        <p14:creationId xmlns:p14="http://schemas.microsoft.com/office/powerpoint/2010/main" val="2232293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Pics:</a:t>
            </a:r>
          </a:p>
          <a:p>
            <a:pPr>
              <a:buFontTx/>
              <a:buChar char="-"/>
            </a:pPr>
            <a:r>
              <a:rPr lang="en-CA" dirty="0"/>
              <a:t> Left Orchid= Striped </a:t>
            </a:r>
            <a:r>
              <a:rPr lang="en-CA" i="1" dirty="0"/>
              <a:t>Phalaenopsis </a:t>
            </a:r>
            <a:r>
              <a:rPr lang="en-CA" dirty="0"/>
              <a:t>cultivar </a:t>
            </a:r>
          </a:p>
          <a:p>
            <a:pPr>
              <a:buFont typeface="Wingdings" panose="05000000000000000000" pitchFamily="2" charset="2"/>
              <a:buNone/>
            </a:pPr>
            <a:r>
              <a:rPr lang="en-CA" dirty="0"/>
              <a:t>- Top Right = Flamingo Flower, </a:t>
            </a:r>
            <a:r>
              <a:rPr lang="en-US" b="0" i="1" dirty="0">
                <a:solidFill>
                  <a:srgbClr val="212529"/>
                </a:solidFill>
                <a:effectLst/>
                <a:latin typeface="UniversCondensed"/>
              </a:rPr>
              <a:t>Anthurium andreanum</a:t>
            </a:r>
            <a:r>
              <a:rPr lang="en-US" b="0" i="0" dirty="0">
                <a:solidFill>
                  <a:srgbClr val="212529"/>
                </a:solidFill>
                <a:effectLst/>
                <a:latin typeface="UniversCondensed"/>
              </a:rPr>
              <a:t> </a:t>
            </a:r>
          </a:p>
          <a:p>
            <a:pPr defTabSz="914034">
              <a:defRPr/>
            </a:pPr>
            <a:r>
              <a:rPr lang="en-US" b="0" i="0" dirty="0">
                <a:solidFill>
                  <a:srgbClr val="212529"/>
                </a:solidFill>
                <a:effectLst/>
                <a:latin typeface="UniversCondensed"/>
              </a:rPr>
              <a:t>- Bottom Right = Bromeliad, </a:t>
            </a:r>
            <a:r>
              <a:rPr lang="en-US" b="0" i="1" dirty="0">
                <a:solidFill>
                  <a:srgbClr val="212529"/>
                </a:solidFill>
                <a:effectLst/>
                <a:latin typeface="UniversCondensed"/>
              </a:rPr>
              <a:t>Guzmania </a:t>
            </a:r>
            <a:endParaRPr lang="en-US" b="0" i="0" dirty="0">
              <a:solidFill>
                <a:srgbClr val="212529"/>
              </a:solidFill>
              <a:effectLst/>
              <a:latin typeface="UniversCondensed"/>
            </a:endParaRPr>
          </a:p>
          <a:p>
            <a:pPr>
              <a:buFont typeface="Wingdings" panose="05000000000000000000" pitchFamily="2" charset="2"/>
              <a:buNone/>
            </a:pPr>
            <a:endParaRPr lang="en-US" b="0" i="0" dirty="0">
              <a:solidFill>
                <a:srgbClr val="212529"/>
              </a:solidFill>
              <a:effectLst/>
              <a:latin typeface="UniversCondensed"/>
              <a:hlinkClick r:id="rId3"/>
            </a:endParaRPr>
          </a:p>
          <a:p>
            <a:pPr>
              <a:buFont typeface="Wingdings" panose="05000000000000000000" pitchFamily="2" charset="2"/>
              <a:buNone/>
            </a:pPr>
            <a:r>
              <a:rPr lang="en-US" dirty="0">
                <a:hlinkClick r:id="rId4"/>
              </a:rPr>
              <a:t>Guzmania (Bromeliad) | North Carolina Extension Gardener Plant Toolbox (ncsu.edu)</a:t>
            </a:r>
            <a:endParaRPr lang="en-CA" dirty="0"/>
          </a:p>
          <a:p>
            <a:pPr>
              <a:buFont typeface="Wingdings" panose="05000000000000000000" pitchFamily="2" charset="2"/>
              <a:buNone/>
            </a:pPr>
            <a:endParaRPr lang="en-CA" dirty="0"/>
          </a:p>
          <a:p>
            <a:pPr>
              <a:buFont typeface="Wingdings" panose="05000000000000000000" pitchFamily="2" charset="2"/>
              <a:buNone/>
            </a:pPr>
            <a:r>
              <a:rPr lang="en-CA" dirty="0"/>
              <a:t>Details below are for </a:t>
            </a:r>
            <a:r>
              <a:rPr lang="en-CA" b="1" dirty="0"/>
              <a:t>Orchids</a:t>
            </a:r>
          </a:p>
          <a:p>
            <a:pPr>
              <a:buFont typeface="Wingdings" panose="05000000000000000000" pitchFamily="2" charset="2"/>
              <a:buNone/>
            </a:pPr>
            <a:r>
              <a:rPr lang="en-CA" dirty="0"/>
              <a:t>Common &amp; botanical name:</a:t>
            </a:r>
          </a:p>
          <a:p>
            <a:pPr>
              <a:buFont typeface="Wingdings" panose="05000000000000000000" pitchFamily="2" charset="2"/>
              <a:buNone/>
            </a:pPr>
            <a:r>
              <a:rPr lang="en-CA" dirty="0"/>
              <a:t>- Various</a:t>
            </a:r>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a:buFont typeface="Wingdings" panose="05000000000000000000" pitchFamily="2" charset="2"/>
              <a:buNone/>
            </a:pPr>
            <a:r>
              <a:rPr lang="en-CA" dirty="0"/>
              <a:t>- Various, but the best Genera for beginners are </a:t>
            </a:r>
            <a:r>
              <a:rPr lang="en-CA" i="1" dirty="0"/>
              <a:t>Cattleya</a:t>
            </a:r>
            <a:r>
              <a:rPr lang="en-CA" dirty="0"/>
              <a:t>, </a:t>
            </a:r>
            <a:r>
              <a:rPr lang="en-CA" i="1" dirty="0"/>
              <a:t>Dendrobium</a:t>
            </a:r>
            <a:r>
              <a:rPr lang="en-CA" dirty="0"/>
              <a:t>, </a:t>
            </a:r>
            <a:r>
              <a:rPr lang="en-CA" i="1" dirty="0"/>
              <a:t>Oncidium</a:t>
            </a:r>
            <a:r>
              <a:rPr lang="en-CA" dirty="0"/>
              <a:t>, </a:t>
            </a:r>
            <a:r>
              <a:rPr lang="en-CA" i="1" dirty="0"/>
              <a:t>Paphiopedilum</a:t>
            </a:r>
            <a:r>
              <a:rPr lang="en-CA" dirty="0"/>
              <a:t> (lady`s slippers) and </a:t>
            </a:r>
            <a:r>
              <a:rPr lang="en-CA" i="1" dirty="0"/>
              <a:t>Phalaenopsis</a:t>
            </a:r>
            <a:r>
              <a:rPr lang="en-CA" dirty="0"/>
              <a:t> (Moth orchids)</a:t>
            </a:r>
          </a:p>
          <a:p>
            <a:pPr>
              <a:buFont typeface="Wingdings" panose="05000000000000000000" pitchFamily="2" charset="2"/>
              <a:buNone/>
            </a:pPr>
            <a:endParaRPr lang="en-CA" dirty="0"/>
          </a:p>
          <a:p>
            <a:pPr defTabSz="914034">
              <a:defRPr/>
            </a:pPr>
            <a:r>
              <a:rPr lang="en-CA" dirty="0"/>
              <a:t>Size: </a:t>
            </a:r>
          </a:p>
          <a:p>
            <a:pPr>
              <a:buFont typeface="Wingdings" panose="05000000000000000000" pitchFamily="2" charset="2"/>
              <a:buNone/>
            </a:pPr>
            <a:r>
              <a:rPr lang="en-CA" dirty="0"/>
              <a:t>- Various</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a:buFontTx/>
              <a:buChar char="-"/>
            </a:pPr>
            <a:r>
              <a:rPr lang="en-CA" dirty="0"/>
              <a:t> Watering depends on type and where it grows in the wild.</a:t>
            </a:r>
          </a:p>
          <a:p>
            <a:pPr>
              <a:buFontTx/>
              <a:buChar char="-"/>
            </a:pPr>
            <a:r>
              <a:rPr lang="en-CA" dirty="0"/>
              <a:t> Epiphytic (tree-dwelling) types need to dry out between waterings. </a:t>
            </a:r>
          </a:p>
          <a:p>
            <a:pPr>
              <a:buFontTx/>
              <a:buChar char="-"/>
            </a:pPr>
            <a:r>
              <a:rPr lang="en-CA" dirty="0"/>
              <a:t> Terrestrial orchids (Lady`s slippers) need steady moisture.</a:t>
            </a:r>
          </a:p>
          <a:p>
            <a:pPr>
              <a:buFontTx/>
              <a:buChar char="-"/>
            </a:pPr>
            <a:r>
              <a:rPr lang="en-CA" dirty="0"/>
              <a:t> When in doubt keep things on the dry side. Too much water will rot roots.</a:t>
            </a:r>
          </a:p>
          <a:p>
            <a:pPr lvl="1">
              <a:buFontTx/>
              <a:buChar char="-"/>
            </a:pPr>
            <a:r>
              <a:rPr lang="en-CA" dirty="0"/>
              <a:t> Healthy roots have green tips. It`s OK if they come out of the pot.</a:t>
            </a:r>
          </a:p>
          <a:p>
            <a:pPr>
              <a:buFontTx/>
              <a:buChar char="-"/>
            </a:pPr>
            <a:r>
              <a:rPr lang="en-CA" dirty="0"/>
              <a:t> Flush accumulating salts out with a heavy, repeated watering every month during the summer.</a:t>
            </a:r>
          </a:p>
          <a:p>
            <a:pPr>
              <a:buFontTx/>
              <a:buChar char="-"/>
            </a:pPr>
            <a:r>
              <a:rPr lang="en-CA" dirty="0"/>
              <a:t> Humidity = 50%</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a:buFontTx/>
              <a:buChar char="-"/>
            </a:pPr>
            <a:r>
              <a:rPr lang="en-CA" dirty="0"/>
              <a:t> Bright, indirect light. Lady`s slippers and moth orchids do not need as much.</a:t>
            </a:r>
          </a:p>
          <a:p>
            <a:pPr>
              <a:buFontTx/>
              <a:buChar char="-"/>
            </a:pPr>
            <a:r>
              <a:rPr lang="en-CA" dirty="0"/>
              <a:t> Temperature = a difference of 15 to 20F between day and night temperatures. This is vital for reliable flowering.</a:t>
            </a:r>
          </a:p>
          <a:p>
            <a:pPr>
              <a:buFontTx/>
              <a:buNone/>
            </a:pPr>
            <a:r>
              <a:rPr lang="en-CA" dirty="0"/>
              <a:t>	- They benefit from being outside in the summer, but slugs love the soft flower buds</a:t>
            </a:r>
          </a:p>
          <a:p>
            <a:pPr>
              <a:buFont typeface="Wingdings" panose="05000000000000000000" pitchFamily="2" charset="2"/>
              <a:buNone/>
            </a:pPr>
            <a:r>
              <a:rPr lang="en-CA" dirty="0"/>
              <a:t>- There are 3 categories of temperature preferences (warm, intermediate, cool) – do your research.</a:t>
            </a:r>
          </a:p>
          <a:p>
            <a:pPr>
              <a:buFont typeface="Wingdings" panose="05000000000000000000" pitchFamily="2" charset="2"/>
              <a:buNone/>
            </a:pPr>
            <a:endParaRPr lang="en-CA" dirty="0"/>
          </a:p>
          <a:p>
            <a:pPr>
              <a:buFont typeface="Wingdings" panose="05000000000000000000" pitchFamily="2" charset="2"/>
              <a:buNone/>
            </a:pPr>
            <a:r>
              <a:rPr lang="en-CA" dirty="0"/>
              <a:t>Repotting:  </a:t>
            </a:r>
          </a:p>
          <a:p>
            <a:pPr>
              <a:buFontTx/>
              <a:buChar char="-"/>
            </a:pPr>
            <a:r>
              <a:rPr lang="en-CA" dirty="0"/>
              <a:t> Soil = Orchid mix is usually bark chips with small amounts of peat, perlite or vermiculite.</a:t>
            </a:r>
          </a:p>
          <a:p>
            <a:pPr>
              <a:buFontTx/>
              <a:buChar char="-"/>
            </a:pPr>
            <a:r>
              <a:rPr lang="en-CA" dirty="0"/>
              <a:t> This mix decays over about 2 years, which is the repotting interval (when actively growing)</a:t>
            </a:r>
          </a:p>
          <a:p>
            <a:pPr lvl="1">
              <a:buFontTx/>
              <a:buChar char="-"/>
            </a:pPr>
            <a:r>
              <a:rPr lang="en-CA" dirty="0"/>
              <a:t> Flowering is better if the pot is crowded.</a:t>
            </a:r>
          </a:p>
          <a:p>
            <a:pPr>
              <a:buFontTx/>
              <a:buChar char="-"/>
            </a:pPr>
            <a:r>
              <a:rPr lang="en-CA" dirty="0"/>
              <a:t> Repotting is slightly different for monopodial (upright = lady`s slippers and moth) versus sympodial (the other 3 types listed) orchids. Discard all of the old potting mix.</a:t>
            </a:r>
          </a:p>
          <a:p>
            <a:pPr lvl="1">
              <a:buFontTx/>
              <a:buChar char="-"/>
            </a:pPr>
            <a:r>
              <a:rPr lang="en-CA" dirty="0"/>
              <a:t> Sympodial orchids have a creeping rhizome. Discard the oldest pseudobulb and repot the plant off-centre to give it room to grow.</a:t>
            </a:r>
          </a:p>
          <a:p>
            <a:pPr>
              <a:buFontTx/>
              <a:buNone/>
            </a:pPr>
            <a:endParaRPr lang="en-CA" dirty="0"/>
          </a:p>
          <a:p>
            <a:pPr>
              <a:buFontTx/>
              <a:buNone/>
            </a:pPr>
            <a:r>
              <a:rPr lang="en-CA" dirty="0"/>
              <a:t>Pests &amp; Disease: </a:t>
            </a:r>
          </a:p>
          <a:p>
            <a:pPr>
              <a:buFontTx/>
              <a:buChar char="-"/>
            </a:pPr>
            <a:r>
              <a:rPr lang="en-CA" dirty="0"/>
              <a:t> No bloom = insufficient temperature gradient. Also too much food or not enough light.</a:t>
            </a:r>
          </a:p>
          <a:p>
            <a:pPr>
              <a:buFontTx/>
              <a:buChar char="-"/>
            </a:pPr>
            <a:r>
              <a:rPr lang="en-CA" dirty="0"/>
              <a:t> Leaf tips brown = too much food, improper watering.</a:t>
            </a:r>
          </a:p>
          <a:p>
            <a:pPr>
              <a:buFontTx/>
              <a:buChar char="-"/>
            </a:pPr>
            <a:r>
              <a:rPr lang="en-CA" dirty="0"/>
              <a:t> Light green leaves = too much sun.</a:t>
            </a:r>
          </a:p>
          <a:p>
            <a:pPr>
              <a:buFontTx/>
              <a:buChar char="-"/>
            </a:pPr>
            <a:r>
              <a:rPr lang="en-CA" dirty="0"/>
              <a:t> Leaves crinkled and blotched, with slow growth = virus. Destroy the plant and disinfect tools to avoid spreading the disease.</a:t>
            </a:r>
          </a:p>
          <a:p>
            <a:pPr>
              <a:buFontTx/>
              <a:buChar char="-"/>
            </a:pPr>
            <a:r>
              <a:rPr lang="en-CA" dirty="0"/>
              <a:t> Mealybugs, slugs (outdoors)</a:t>
            </a:r>
          </a:p>
          <a:p>
            <a:pPr>
              <a:buFontTx/>
              <a:buChar char="-"/>
            </a:pPr>
            <a:r>
              <a:rPr lang="en-CA" dirty="0"/>
              <a:t> Flowers have small brown spots = petal blight fungus. Remove affected blooms and increase air circulation.</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Tx/>
              <a:buChar char="-"/>
            </a:pPr>
            <a:r>
              <a:rPr lang="en-CA" dirty="0"/>
              <a:t> </a:t>
            </a:r>
            <a:r>
              <a:rPr lang="en-CA" i="1" dirty="0"/>
              <a:t>Cattleya</a:t>
            </a:r>
            <a:r>
              <a:rPr lang="en-CA" dirty="0"/>
              <a:t> and </a:t>
            </a:r>
            <a:r>
              <a:rPr lang="en-CA" i="1" dirty="0"/>
              <a:t>Oncidium</a:t>
            </a:r>
            <a:r>
              <a:rPr lang="en-CA" dirty="0"/>
              <a:t> will produce pseudobulbs that increase over time. They can be planted in groups of 3.</a:t>
            </a:r>
          </a:p>
          <a:p>
            <a:pPr>
              <a:buFontTx/>
              <a:buChar char="-"/>
            </a:pPr>
            <a:r>
              <a:rPr lang="en-CA" dirty="0"/>
              <a:t> Lady`s slippers form clumps which can be divided every few years.</a:t>
            </a:r>
          </a:p>
          <a:p>
            <a:pPr>
              <a:buFontTx/>
              <a:buChar char="-"/>
            </a:pPr>
            <a:r>
              <a:rPr lang="en-CA" dirty="0"/>
              <a:t> Dendrobiums produce aerial roots. Cut off the stem below the roots and plant it.</a:t>
            </a:r>
          </a:p>
          <a:p>
            <a:pPr>
              <a:buFontTx/>
              <a:buChar char="-"/>
            </a:pPr>
            <a:r>
              <a:rPr lang="en-CA" dirty="0"/>
              <a:t> Dendrobiums and Moth orchids produce </a:t>
            </a:r>
            <a:r>
              <a:rPr lang="en-CA" i="1" dirty="0"/>
              <a:t>Keikis</a:t>
            </a:r>
            <a:r>
              <a:rPr lang="en-CA" dirty="0"/>
              <a:t> (plantlets) with small roots on the stem. Remove these and plant.</a:t>
            </a:r>
          </a:p>
          <a:p>
            <a:pPr>
              <a:buFontTx/>
              <a:buChar char="-"/>
            </a:pPr>
            <a:r>
              <a:rPr lang="en-CA" dirty="0"/>
              <a:t> Plant in a 4 inch pot so the root system grows into a compact ball.</a:t>
            </a:r>
          </a:p>
          <a:p>
            <a:pPr>
              <a:buFontTx/>
              <a:buChar char="-"/>
            </a:pPr>
            <a:r>
              <a:rPr lang="en-CA" dirty="0"/>
              <a:t> Mist new plants for a few weeks for high humidity.</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 typeface="Wingdings" panose="05000000000000000000" pitchFamily="2" charset="2"/>
              <a:buNone/>
            </a:pPr>
            <a:r>
              <a:rPr lang="en-CA" dirty="0"/>
              <a:t>- Not toxic</a:t>
            </a:r>
          </a:p>
          <a:p>
            <a:pPr defTabSz="936290">
              <a:defRPr/>
            </a:pPr>
            <a:endParaRPr lang="en-CA" dirty="0"/>
          </a:p>
          <a:p>
            <a:pPr defTabSz="936290">
              <a:defRPr/>
            </a:pPr>
            <a:r>
              <a:rPr lang="en-CA" dirty="0"/>
              <a:t>Fertilizer:</a:t>
            </a:r>
          </a:p>
          <a:p>
            <a:pPr defTabSz="936290">
              <a:buFontTx/>
              <a:buChar char="-"/>
              <a:defRPr/>
            </a:pPr>
            <a:r>
              <a:rPr lang="en-CA" dirty="0"/>
              <a:t> High N food given at one quarter normal strength on a weekly basis.</a:t>
            </a:r>
          </a:p>
          <a:p>
            <a:pPr defTabSz="936290">
              <a:buFontTx/>
              <a:buChar char="-"/>
              <a:defRPr/>
            </a:pPr>
            <a:r>
              <a:rPr lang="en-CA" dirty="0"/>
              <a:t> High P food when flower buds start to show.</a:t>
            </a:r>
          </a:p>
          <a:p>
            <a:pPr defTabSz="936290">
              <a:buFontTx/>
              <a:buChar char="-"/>
              <a:defRPr/>
            </a:pPr>
            <a:r>
              <a:rPr lang="en-CA" dirty="0"/>
              <a:t> If the plant sheds its leaves and rests in winter do not feed it.</a:t>
            </a:r>
          </a:p>
          <a:p>
            <a:pPr defTabSz="936290">
              <a:buFontTx/>
              <a:buChar char="-"/>
              <a:defRPr/>
            </a:pPr>
            <a:endParaRPr lang="en-CA" dirty="0"/>
          </a:p>
          <a:p>
            <a:pPr defTabSz="936290">
              <a:defRPr/>
            </a:pPr>
            <a:r>
              <a:rPr lang="en-US" b="1" i="0" dirty="0">
                <a:solidFill>
                  <a:schemeClr val="tx1"/>
                </a:solidFill>
                <a:effectLst/>
                <a:latin typeface="Calibri" pitchFamily="34" charset="0"/>
              </a:rPr>
              <a:t>Anthuriums</a:t>
            </a:r>
          </a:p>
          <a:p>
            <a:pPr>
              <a:buFont typeface="Wingdings" panose="05000000000000000000" pitchFamily="2" charset="2"/>
              <a:buNone/>
            </a:pPr>
            <a:r>
              <a:rPr lang="en-CA" dirty="0"/>
              <a:t>Common &amp; botanical name:</a:t>
            </a:r>
          </a:p>
          <a:p>
            <a:pPr defTabSz="914034">
              <a:buFontTx/>
              <a:buChar char="-"/>
              <a:defRPr/>
            </a:pPr>
            <a:r>
              <a:rPr lang="en-US" i="1" dirty="0">
                <a:solidFill>
                  <a:srgbClr val="1D2228"/>
                </a:solidFill>
                <a:latin typeface="times new roman" panose="02020603050405020304" pitchFamily="18" charset="0"/>
              </a:rPr>
              <a:t> Anthurium andreanum </a:t>
            </a:r>
            <a:r>
              <a:rPr lang="en-US" dirty="0">
                <a:solidFill>
                  <a:srgbClr val="1D2228"/>
                </a:solidFill>
                <a:latin typeface="times new roman" panose="02020603050405020304" pitchFamily="18" charset="0"/>
              </a:rPr>
              <a:t>– Flamingo Lily, the most commonly available species.</a:t>
            </a:r>
          </a:p>
          <a:p>
            <a:pPr marL="457017" lvl="1" defTabSz="914034">
              <a:buFontTx/>
              <a:buChar char="-"/>
              <a:defRPr/>
            </a:pPr>
            <a:r>
              <a:rPr lang="en-US" dirty="0">
                <a:solidFill>
                  <a:srgbClr val="1D2228"/>
                </a:solidFill>
                <a:latin typeface="times new roman" panose="02020603050405020304" pitchFamily="18" charset="0"/>
              </a:rPr>
              <a:t> Native to Ecuador and southwest Colombia.</a:t>
            </a:r>
          </a:p>
          <a:p>
            <a:pPr defTabSz="914034">
              <a:buFontTx/>
              <a:buChar char="-"/>
              <a:defRPr/>
            </a:pPr>
            <a:r>
              <a:rPr lang="en-US" dirty="0">
                <a:solidFill>
                  <a:srgbClr val="1D2228"/>
                </a:solidFill>
                <a:latin typeface="times new roman" panose="02020603050405020304" pitchFamily="18" charset="0"/>
              </a:rPr>
              <a:t> There are many types of “velvet-leaf” Anthuriums that are starting to become more available to the more enthusiastic and discerning indoor gardener. Some of these are very large.</a:t>
            </a:r>
            <a:endParaRPr lang="en-CA" dirty="0">
              <a:solidFill>
                <a:prstClr val="black"/>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a:buFontTx/>
              <a:buChar char="-"/>
            </a:pPr>
            <a:r>
              <a:rPr lang="en-CA" dirty="0"/>
              <a:t> Leaves are bright green and heart-shaped.</a:t>
            </a:r>
          </a:p>
          <a:p>
            <a:pPr>
              <a:buFontTx/>
              <a:buChar char="-"/>
            </a:pPr>
            <a:r>
              <a:rPr lang="en-CA" dirty="0"/>
              <a:t> Flowers are small and concentrated in a spadix (about 8 cm long) that rises above a bright red spathe (8 to 15cm long).</a:t>
            </a:r>
          </a:p>
          <a:p>
            <a:pPr>
              <a:buFontTx/>
              <a:buChar char="-"/>
            </a:pPr>
            <a:r>
              <a:rPr lang="en-CA" dirty="0"/>
              <a:t> There are plenty of variations of </a:t>
            </a:r>
            <a:r>
              <a:rPr lang="en-CA" i="1" dirty="0"/>
              <a:t>A. andreanum</a:t>
            </a:r>
            <a:r>
              <a:rPr lang="en-CA" dirty="0"/>
              <a:t>, with a different coloured spathe (pink, white).</a:t>
            </a:r>
          </a:p>
          <a:p>
            <a:pPr>
              <a:buFontTx/>
              <a:buChar char="-"/>
            </a:pPr>
            <a:r>
              <a:rPr lang="en-CA" dirty="0"/>
              <a:t> The fruit is a fleshy berry.</a:t>
            </a: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Tx/>
              <a:buChar char="-"/>
            </a:pPr>
            <a:r>
              <a:rPr lang="en-CA" dirty="0"/>
              <a:t> 12 to 18 inches tall; 9 to 12 inches wide.</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marL="171381" indent="-171381">
              <a:buFontTx/>
              <a:buChar char="-"/>
            </a:pPr>
            <a:r>
              <a:rPr lang="en-US" dirty="0"/>
              <a:t>Native environment = tropical rainforest (warm, shady, humid).</a:t>
            </a:r>
          </a:p>
          <a:p>
            <a:pPr marL="171381" indent="-171381">
              <a:buFontTx/>
              <a:buChar char="-"/>
            </a:pPr>
            <a:r>
              <a:rPr lang="en-US" dirty="0"/>
              <a:t>Keep potting medium moist but not wet.</a:t>
            </a:r>
          </a:p>
          <a:p>
            <a:pPr marL="171381" indent="-171381">
              <a:buFontTx/>
              <a:buChar char="-"/>
            </a:pPr>
            <a:r>
              <a:rPr lang="en-US" dirty="0"/>
              <a:t>Use a pebble tray filled with water to raise humidity around the plant.</a:t>
            </a:r>
          </a:p>
          <a:p>
            <a:pPr marL="628399" lvl="1" indent="-171381">
              <a:buFontTx/>
              <a:buChar char="-"/>
            </a:pPr>
            <a:r>
              <a:rPr lang="en-US" dirty="0"/>
              <a:t>Mist regularly or use a humidifier during winter months for best results.</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defTabSz="914034">
              <a:defRPr/>
            </a:pPr>
            <a:r>
              <a:rPr lang="en-US" dirty="0"/>
              <a:t>– Bright. Indirect light.</a:t>
            </a:r>
          </a:p>
          <a:p>
            <a:pPr defTabSz="914034">
              <a:defRPr/>
            </a:pPr>
            <a:r>
              <a:rPr lang="en-US" dirty="0"/>
              <a:t>- Being a tropical rainforest plant typical indoor temperature (&gt;60F) is good.</a:t>
            </a:r>
          </a:p>
          <a:p>
            <a:pPr>
              <a:buFont typeface="Wingdings" panose="05000000000000000000" pitchFamily="2" charset="2"/>
              <a:buNone/>
            </a:pPr>
            <a:endParaRPr lang="en-CA" dirty="0"/>
          </a:p>
          <a:p>
            <a:pPr>
              <a:buFont typeface="Wingdings" panose="05000000000000000000" pitchFamily="2" charset="2"/>
              <a:buNone/>
            </a:pPr>
            <a:r>
              <a:rPr lang="en-CA" dirty="0"/>
              <a:t>Repotting: if applicable</a:t>
            </a:r>
          </a:p>
          <a:p>
            <a:pPr defTabSz="914034">
              <a:buFontTx/>
              <a:buChar char="-"/>
              <a:defRPr/>
            </a:pPr>
            <a:r>
              <a:rPr lang="en-CA" dirty="0"/>
              <a:t> Use potting mix tailored for orchids, with a few handfuls of sand and a few handfuls of peat moss mixed in.</a:t>
            </a:r>
          </a:p>
          <a:p>
            <a:pPr defTabSz="914034">
              <a:buFontTx/>
              <a:buChar char="-"/>
              <a:defRPr/>
            </a:pPr>
            <a:r>
              <a:rPr lang="en-CA" dirty="0"/>
              <a:t> Repot every 2 years into a slightly larger pot.</a:t>
            </a:r>
          </a:p>
          <a:p>
            <a:pPr marL="457017" lvl="1" defTabSz="914034">
              <a:buFontTx/>
              <a:buChar char="-"/>
              <a:defRPr/>
            </a:pPr>
            <a:r>
              <a:rPr lang="en-CA" dirty="0"/>
              <a:t> The new pot should be deeper so that air roots can be covered with more medium as they appear.</a:t>
            </a:r>
            <a:endParaRPr lang="en-US" b="1" dirty="0"/>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Tx/>
              <a:buChar char="-"/>
            </a:pPr>
            <a:r>
              <a:rPr lang="en-CA" dirty="0"/>
              <a:t> Brown scale, mealybugs, whitefly, spider mites and aphids.</a:t>
            </a:r>
          </a:p>
          <a:p>
            <a:pPr lvl="1">
              <a:buFontTx/>
              <a:buChar char="-"/>
            </a:pPr>
            <a:r>
              <a:rPr lang="en-CA" dirty="0"/>
              <a:t> Use insecticidal soap or horticultural oil, along with strong squirts of water.</a:t>
            </a:r>
          </a:p>
          <a:p>
            <a:pPr>
              <a:buFont typeface="Wingdings" panose="05000000000000000000" pitchFamily="2" charset="2"/>
              <a:buNone/>
            </a:pPr>
            <a:r>
              <a:rPr lang="en-CA" dirty="0"/>
              <a:t>- Most common diseases are root rot (good drainage), bacterial blight (no overhead watering) and powdery mildew (sulphur spray).</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Tx/>
              <a:buChar char="-"/>
            </a:pPr>
            <a:r>
              <a:rPr lang="en-CA" dirty="0"/>
              <a:t> Propagate when air roots start to stick out from the stems.</a:t>
            </a:r>
          </a:p>
          <a:p>
            <a:pPr>
              <a:buFontTx/>
              <a:buChar char="-"/>
            </a:pPr>
            <a:r>
              <a:rPr lang="en-CA" dirty="0"/>
              <a:t> Cut off an air root, or 6 inches of a stem with 2 or 3 sets of leaves, and plant in new potting medium (keep moist).</a:t>
            </a:r>
          </a:p>
          <a:p>
            <a:pPr lvl="1">
              <a:buFontTx/>
              <a:buChar char="-"/>
            </a:pPr>
            <a:r>
              <a:rPr lang="en-CA" dirty="0"/>
              <a:t> Using rooting hormone can improve results.</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 </a:t>
            </a:r>
            <a:r>
              <a:rPr lang="en-CA" i="1" dirty="0"/>
              <a:t>Anthurium</a:t>
            </a:r>
            <a:r>
              <a:rPr lang="en-CA" dirty="0"/>
              <a:t> plants contain saponins, and are poisonous due to calcium oxalate crystals in fine needles which can penetrate mucous membranes (e.g. the mouth) and cause severe irritation. </a:t>
            </a:r>
          </a:p>
          <a:p>
            <a:pPr>
              <a:buFontTx/>
              <a:buChar char="-"/>
            </a:pPr>
            <a:r>
              <a:rPr lang="en-CA" dirty="0"/>
              <a:t> The sap is also irritating to the skin and eyes.</a:t>
            </a:r>
          </a:p>
          <a:p>
            <a:pPr>
              <a:buFontTx/>
              <a:buChar char="-"/>
            </a:pPr>
            <a:endParaRPr lang="en-CA" dirty="0"/>
          </a:p>
          <a:p>
            <a:pPr>
              <a:buFontTx/>
              <a:buNone/>
            </a:pPr>
            <a:r>
              <a:rPr lang="en-CA" dirty="0"/>
              <a:t>Fertilizer: </a:t>
            </a:r>
          </a:p>
          <a:p>
            <a:pPr>
              <a:buFontTx/>
              <a:buNone/>
            </a:pPr>
            <a:r>
              <a:rPr lang="en-CA" dirty="0"/>
              <a:t>- Use a fertilizer high in P, dilute to ¼ strength and apply weekly (so weakly, weekly).</a:t>
            </a:r>
          </a:p>
          <a:p>
            <a:pPr defTabSz="936290">
              <a:defRPr/>
            </a:pPr>
            <a:endParaRPr lang="en-US" b="0" i="0" dirty="0">
              <a:solidFill>
                <a:schemeClr val="tx1"/>
              </a:solidFill>
              <a:effectLst/>
              <a:latin typeface="Calibri" pitchFamily="34" charset="0"/>
            </a:endParaRPr>
          </a:p>
          <a:p>
            <a:pPr defTabSz="936290">
              <a:defRPr/>
            </a:pPr>
            <a:r>
              <a:rPr lang="en-US" b="1" i="0" dirty="0">
                <a:solidFill>
                  <a:schemeClr val="tx1"/>
                </a:solidFill>
                <a:effectLst/>
                <a:latin typeface="Calibri" pitchFamily="34" charset="0"/>
              </a:rPr>
              <a:t>Bromeliads</a:t>
            </a:r>
          </a:p>
          <a:p>
            <a:pPr>
              <a:buFont typeface="Wingdings" panose="05000000000000000000" pitchFamily="2" charset="2"/>
              <a:buNone/>
            </a:pPr>
            <a:r>
              <a:rPr lang="en-CA" dirty="0"/>
              <a:t>Common &amp; botanical name:</a:t>
            </a:r>
          </a:p>
          <a:p>
            <a:pPr>
              <a:buFontTx/>
              <a:buChar char="-"/>
            </a:pPr>
            <a:r>
              <a:rPr lang="en-CA" dirty="0"/>
              <a:t> Various.</a:t>
            </a:r>
          </a:p>
          <a:p>
            <a:pPr>
              <a:buFontTx/>
              <a:buChar char="-"/>
            </a:pPr>
            <a:r>
              <a:rPr lang="en-CA" dirty="0"/>
              <a:t> Pic = </a:t>
            </a:r>
            <a:r>
              <a:rPr lang="en-CA" i="1" dirty="0"/>
              <a:t>Guzmania</a:t>
            </a:r>
            <a:r>
              <a:rPr lang="en-CA" dirty="0"/>
              <a:t> </a:t>
            </a:r>
            <a:r>
              <a:rPr lang="en-CA" i="1" dirty="0"/>
              <a:t>lingulata</a:t>
            </a:r>
            <a:r>
              <a:rPr lang="en-CA" dirty="0"/>
              <a:t> (Scarlet Star).</a:t>
            </a:r>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a:buFontTx/>
              <a:buChar char="-"/>
            </a:pPr>
            <a:r>
              <a:rPr lang="en-CA" i="1" dirty="0"/>
              <a:t>Guzmania lingulata</a:t>
            </a:r>
            <a:r>
              <a:rPr lang="en-CA" dirty="0"/>
              <a:t> and many other types of Bromeliad are epiphytic (e.g. The “air plants” sold in nurseries). Most are native to Mexico, Central America and north-western South America.</a:t>
            </a:r>
          </a:p>
          <a:p>
            <a:pPr lvl="1">
              <a:buFontTx/>
              <a:buChar char="-"/>
            </a:pPr>
            <a:r>
              <a:rPr lang="en-CA" dirty="0"/>
              <a:t> </a:t>
            </a:r>
            <a:r>
              <a:rPr lang="en-CA" i="1" dirty="0"/>
              <a:t>G lingulata</a:t>
            </a:r>
            <a:r>
              <a:rPr lang="en-CA" dirty="0"/>
              <a:t> does well when tied to a large piece of bark, with roots anchored in a loose potting mixture.</a:t>
            </a:r>
          </a:p>
          <a:p>
            <a:pPr lvl="1">
              <a:buFontTx/>
              <a:buChar char="-"/>
            </a:pPr>
            <a:r>
              <a:rPr lang="en-CA" dirty="0"/>
              <a:t> This has small white flowers above showy red bracts. Flowers may last as long as 4 months.</a:t>
            </a:r>
          </a:p>
          <a:p>
            <a:pPr>
              <a:buFontTx/>
              <a:buChar char="-"/>
            </a:pPr>
            <a:r>
              <a:rPr lang="en-CA" dirty="0"/>
              <a:t> Other bromeliads are terrestrial, meaning they are normally rooted in soil – example = pineapple.</a:t>
            </a: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Tx/>
              <a:buChar char="-"/>
            </a:pPr>
            <a:r>
              <a:rPr lang="en-CA" dirty="0"/>
              <a:t> Various depending on genus/species.</a:t>
            </a:r>
          </a:p>
          <a:p>
            <a:pPr>
              <a:buFontTx/>
              <a:buChar char="-"/>
            </a:pPr>
            <a:r>
              <a:rPr lang="en-CA" dirty="0"/>
              <a:t> </a:t>
            </a:r>
            <a:r>
              <a:rPr lang="en-CA" i="1" dirty="0"/>
              <a:t>Guzmania lingulata</a:t>
            </a:r>
            <a:r>
              <a:rPr lang="en-CA" dirty="0"/>
              <a:t> = 1 to 2ft tall and same spread.</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marL="171381" indent="-171381">
              <a:buFontTx/>
              <a:buChar char="-"/>
            </a:pPr>
            <a:r>
              <a:rPr lang="en-US" i="1" dirty="0"/>
              <a:t>G. lingulata </a:t>
            </a:r>
            <a:r>
              <a:rPr lang="en-US" dirty="0"/>
              <a:t>= allow medium to dry out between watering.</a:t>
            </a:r>
          </a:p>
          <a:p>
            <a:pPr marL="171381" indent="-171381">
              <a:buFontTx/>
              <a:buChar char="-"/>
            </a:pPr>
            <a:r>
              <a:rPr lang="en-US" dirty="0"/>
              <a:t>High humidity is also needed.</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a:buFontTx/>
              <a:buChar char="-"/>
            </a:pPr>
            <a:r>
              <a:rPr lang="en-CA" i="1" dirty="0"/>
              <a:t> </a:t>
            </a:r>
            <a:r>
              <a:rPr lang="en-CA" dirty="0"/>
              <a:t>Various depending on genus/species.</a:t>
            </a:r>
          </a:p>
          <a:p>
            <a:pPr>
              <a:buFontTx/>
              <a:buChar char="-"/>
            </a:pPr>
            <a:r>
              <a:rPr lang="en-CA" i="1" dirty="0"/>
              <a:t>G. lingulata </a:t>
            </a:r>
            <a:r>
              <a:rPr lang="en-CA" dirty="0"/>
              <a:t>= bright, indirect light and min temperature of 60F at night.</a:t>
            </a:r>
          </a:p>
          <a:p>
            <a:pPr>
              <a:buFontTx/>
              <a:buChar char="-"/>
            </a:pPr>
            <a:endParaRPr lang="en-CA" dirty="0"/>
          </a:p>
          <a:p>
            <a:pPr>
              <a:buFont typeface="Wingdings" panose="05000000000000000000" pitchFamily="2" charset="2"/>
              <a:buNone/>
            </a:pPr>
            <a:r>
              <a:rPr lang="en-CA" dirty="0"/>
              <a:t>Repotting: if applicable</a:t>
            </a:r>
          </a:p>
          <a:p>
            <a:pPr defTabSz="914034">
              <a:buFontTx/>
              <a:buChar char="-"/>
              <a:defRPr/>
            </a:pPr>
            <a:r>
              <a:rPr lang="en-US" b="1" dirty="0"/>
              <a:t> </a:t>
            </a:r>
            <a:r>
              <a:rPr lang="en-US" dirty="0"/>
              <a:t>Repot if potting medium becomes too heavy (air needs to reach the roots)</a:t>
            </a:r>
          </a:p>
          <a:p>
            <a:pPr marL="457017" lvl="1" defTabSz="914034">
              <a:buFontTx/>
              <a:buChar char="-"/>
              <a:defRPr/>
            </a:pPr>
            <a:r>
              <a:rPr lang="en-US" dirty="0"/>
              <a:t> Note: After flowering the plant dies.</a:t>
            </a: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Tx/>
              <a:buChar char="-"/>
            </a:pPr>
            <a:r>
              <a:rPr lang="en-CA" dirty="0"/>
              <a:t> Root rot if overwatering (or medium mix is too moisture-retentive).</a:t>
            </a:r>
          </a:p>
          <a:p>
            <a:pPr>
              <a:buFontTx/>
              <a:buChar char="-"/>
            </a:pPr>
            <a:r>
              <a:rPr lang="en-CA" dirty="0"/>
              <a:t> Scale, spider mites and mealybugs.</a:t>
            </a:r>
          </a:p>
          <a:p>
            <a:pPr>
              <a:buFontTx/>
              <a:buChar char="-"/>
            </a:pPr>
            <a:endParaRPr lang="en-CA" dirty="0"/>
          </a:p>
          <a:p>
            <a:pPr>
              <a:buFont typeface="Wingdings" panose="05000000000000000000" pitchFamily="2" charset="2"/>
              <a:buNone/>
            </a:pPr>
            <a:r>
              <a:rPr lang="en-CA" dirty="0"/>
              <a:t>Propagation: </a:t>
            </a:r>
          </a:p>
          <a:p>
            <a:pPr>
              <a:buFontTx/>
              <a:buChar char="-"/>
            </a:pPr>
            <a:r>
              <a:rPr lang="en-CA" dirty="0"/>
              <a:t> Mother plant dies after flowering, but offsets can be planted.</a:t>
            </a:r>
          </a:p>
          <a:p>
            <a:pPr>
              <a:buFontTx/>
              <a:buChar char="-"/>
            </a:pPr>
            <a:endParaRPr lang="en-CA" dirty="0"/>
          </a:p>
          <a:p>
            <a:pPr>
              <a:buFont typeface="Wingdings" panose="05000000000000000000" pitchFamily="2" charset="2"/>
              <a:buNone/>
            </a:pPr>
            <a:r>
              <a:rPr lang="en-CA" dirty="0"/>
              <a:t>Pet Friendly: (i.e. poisonous)</a:t>
            </a:r>
          </a:p>
          <a:p>
            <a:pPr>
              <a:buFontTx/>
              <a:buChar char="-"/>
            </a:pPr>
            <a:r>
              <a:rPr lang="en-CA" dirty="0"/>
              <a:t> </a:t>
            </a:r>
            <a:r>
              <a:rPr lang="en-CA" i="1" dirty="0"/>
              <a:t>G lingulata </a:t>
            </a:r>
            <a:r>
              <a:rPr lang="en-CA" dirty="0"/>
              <a:t>and other bromeliads are not toxic.</a:t>
            </a:r>
          </a:p>
          <a:p>
            <a:pPr>
              <a:buFontTx/>
              <a:buNone/>
            </a:pPr>
            <a:endParaRPr lang="en-CA" dirty="0"/>
          </a:p>
          <a:p>
            <a:pPr>
              <a:buFontTx/>
              <a:buNone/>
            </a:pPr>
            <a:r>
              <a:rPr lang="en-CA" dirty="0"/>
              <a:t>Fertilizer: </a:t>
            </a:r>
          </a:p>
          <a:p>
            <a:pPr>
              <a:buFontTx/>
              <a:buNone/>
            </a:pPr>
            <a:r>
              <a:rPr lang="en-CA" dirty="0"/>
              <a:t>- Dilute fertilizer by 50%.</a:t>
            </a:r>
          </a:p>
          <a:p>
            <a:pPr defTabSz="936290">
              <a:defRPr/>
            </a:pPr>
            <a:endParaRPr lang="en-CA" b="1"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36</a:t>
            </a:fld>
            <a:endParaRPr lang="en-US" dirty="0">
              <a:solidFill>
                <a:prstClr val="black"/>
              </a:solidFill>
              <a:latin typeface="Calibri"/>
            </a:endParaRPr>
          </a:p>
        </p:txBody>
      </p:sp>
    </p:spTree>
    <p:extLst>
      <p:ext uri="{BB962C8B-B14F-4D97-AF65-F5344CB8AC3E}">
        <p14:creationId xmlns:p14="http://schemas.microsoft.com/office/powerpoint/2010/main" val="3986387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a:buFont typeface="Wingdings" panose="05000000000000000000" pitchFamily="2" charset="2"/>
              <a:buNone/>
            </a:pPr>
            <a:r>
              <a:rPr lang="en-CA" dirty="0"/>
              <a:t>- </a:t>
            </a:r>
            <a:r>
              <a:rPr lang="en-US" dirty="0">
                <a:solidFill>
                  <a:srgbClr val="1D2228"/>
                </a:solidFill>
                <a:latin typeface="times new roman" panose="02020603050405020304" pitchFamily="18" charset="0"/>
              </a:rPr>
              <a:t>Parlour Palm</a:t>
            </a:r>
            <a:r>
              <a:rPr lang="en-US" i="1" dirty="0">
                <a:solidFill>
                  <a:srgbClr val="1D2228"/>
                </a:solidFill>
                <a:latin typeface="times new roman" panose="02020603050405020304" pitchFamily="18" charset="0"/>
              </a:rPr>
              <a:t> - Chamaedorea elegans </a:t>
            </a:r>
            <a:endParaRPr lang="en-CA" dirty="0"/>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marL="171381" indent="-171381">
              <a:buFontTx/>
              <a:buChar char="-"/>
            </a:pPr>
            <a:r>
              <a:rPr lang="en-CA" dirty="0"/>
              <a:t>A mature size has tiny yellow flowers and small fruit if grown in good light </a:t>
            </a: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 typeface="Wingdings" panose="05000000000000000000" pitchFamily="2" charset="2"/>
              <a:buNone/>
            </a:pPr>
            <a:r>
              <a:rPr lang="en-CA" dirty="0"/>
              <a:t>- Purchased at 6-12 inches, adult height after 2 years is 2 feet </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marL="171381" indent="-171381">
              <a:buFontTx/>
              <a:buChar char="-"/>
            </a:pPr>
            <a:r>
              <a:rPr lang="en-CA" dirty="0"/>
              <a:t>Good drainage is required, do not like stagnant water at the roots</a:t>
            </a:r>
          </a:p>
          <a:p>
            <a:pPr marL="171381" indent="-171381">
              <a:buFontTx/>
              <a:buChar char="-"/>
            </a:pPr>
            <a:r>
              <a:rPr lang="en-CA" dirty="0"/>
              <a:t>During winter keep the soil slightly most</a:t>
            </a:r>
          </a:p>
          <a:p>
            <a:pPr marL="171381" indent="-171381">
              <a:buFontTx/>
              <a:buChar char="-"/>
            </a:pPr>
            <a:r>
              <a:rPr lang="en-CA" dirty="0"/>
              <a:t>Water more liberally in spring and summer </a:t>
            </a:r>
          </a:p>
          <a:p>
            <a:pPr marL="171381" indent="-171381">
              <a:buFontTx/>
              <a:buChar char="-"/>
            </a:pPr>
            <a:r>
              <a:rPr lang="en-CA" dirty="0"/>
              <a:t>Mist leaves if room is heated, occasionally sponge mature leaves, avoid droughts</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marL="171381" indent="-171381">
              <a:buFontTx/>
              <a:buChar char="-"/>
            </a:pPr>
            <a:r>
              <a:rPr lang="en-CA" dirty="0"/>
              <a:t>Keep in partial shade, can thrive in low light</a:t>
            </a:r>
          </a:p>
          <a:p>
            <a:pPr marL="171381" indent="-171381">
              <a:buFontTx/>
              <a:buChar char="-"/>
            </a:pPr>
            <a:r>
              <a:rPr lang="en-CA" dirty="0"/>
              <a:t>Average warmth, minimum 50F in winter, not to exceed 60F</a:t>
            </a:r>
          </a:p>
          <a:p>
            <a:pPr>
              <a:buFont typeface="Wingdings" panose="05000000000000000000" pitchFamily="2" charset="2"/>
              <a:buNone/>
            </a:pPr>
            <a:endParaRPr lang="en-CA" dirty="0"/>
          </a:p>
          <a:p>
            <a:pPr>
              <a:buFont typeface="Wingdings" panose="05000000000000000000" pitchFamily="2" charset="2"/>
              <a:buNone/>
            </a:pPr>
            <a:r>
              <a:rPr lang="en-CA" dirty="0"/>
              <a:t>Repotting:  </a:t>
            </a:r>
          </a:p>
          <a:p>
            <a:pPr>
              <a:buFont typeface="Wingdings" panose="05000000000000000000" pitchFamily="2" charset="2"/>
              <a:buNone/>
            </a:pPr>
            <a:r>
              <a:rPr lang="en-CA" dirty="0"/>
              <a:t>- Only repot when the plant is pot bound , palms dislike disturbances </a:t>
            </a: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marL="171381" indent="-171381">
              <a:buFontTx/>
              <a:buChar char="-"/>
            </a:pPr>
            <a:r>
              <a:rPr lang="en-CA" dirty="0"/>
              <a:t>Insects: scale, spider mite, and mealy bug </a:t>
            </a:r>
          </a:p>
          <a:p>
            <a:pPr marL="171381" indent="-171381">
              <a:buFontTx/>
              <a:buChar char="-"/>
            </a:pPr>
            <a:r>
              <a:rPr lang="en-CA" dirty="0"/>
              <a:t>Disease: Brown spots </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 typeface="Wingdings" panose="05000000000000000000" pitchFamily="2" charset="2"/>
              <a:buNone/>
            </a:pPr>
            <a:r>
              <a:rPr lang="en-CA" dirty="0"/>
              <a:t>- From seed</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 typeface="Wingdings" panose="05000000000000000000" pitchFamily="2" charset="2"/>
              <a:buNone/>
            </a:pPr>
            <a:r>
              <a:rPr lang="en-CA" dirty="0"/>
              <a:t>- Non-toxic for pets and humans.</a:t>
            </a:r>
          </a:p>
          <a:p>
            <a:pPr>
              <a:buFont typeface="Wingdings" panose="05000000000000000000" pitchFamily="2" charset="2"/>
              <a:buNone/>
            </a:pPr>
            <a:endParaRPr lang="en-CA" dirty="0"/>
          </a:p>
          <a:p>
            <a:pPr defTabSz="936290">
              <a:defRPr/>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37</a:t>
            </a:fld>
            <a:endParaRPr lang="en-US" dirty="0">
              <a:solidFill>
                <a:prstClr val="black"/>
              </a:solidFill>
              <a:latin typeface="Calibri"/>
            </a:endParaRPr>
          </a:p>
        </p:txBody>
      </p:sp>
    </p:spTree>
    <p:extLst>
      <p:ext uri="{BB962C8B-B14F-4D97-AF65-F5344CB8AC3E}">
        <p14:creationId xmlns:p14="http://schemas.microsoft.com/office/powerpoint/2010/main" val="4112851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a:buFont typeface="Wingdings" panose="05000000000000000000" pitchFamily="2" charset="2"/>
              <a:buNone/>
            </a:pPr>
            <a:r>
              <a:rPr lang="en-CA" dirty="0"/>
              <a:t>- </a:t>
            </a:r>
            <a:r>
              <a:rPr lang="en-CA" i="1" dirty="0"/>
              <a:t>Epipremnum aureum  (</a:t>
            </a:r>
            <a:r>
              <a:rPr lang="en-CA" i="0" dirty="0"/>
              <a:t>formerly </a:t>
            </a:r>
            <a:r>
              <a:rPr lang="en-CA" i="1" dirty="0"/>
              <a:t>Pothos aureus). </a:t>
            </a:r>
            <a:r>
              <a:rPr lang="en-CA" i="0" dirty="0"/>
              <a:t>Still commonly called </a:t>
            </a:r>
            <a:r>
              <a:rPr lang="en-CA" i="1" dirty="0"/>
              <a:t>Pothos.</a:t>
            </a:r>
            <a:endParaRPr lang="en-CA" dirty="0"/>
          </a:p>
          <a:p>
            <a:pPr>
              <a:buFontTx/>
              <a:buChar char="-"/>
            </a:pPr>
            <a:r>
              <a:rPr lang="en-CA" dirty="0"/>
              <a:t> Origin = Society Islands (French Polynesia)</a:t>
            </a:r>
          </a:p>
          <a:p>
            <a:pPr>
              <a:buFontTx/>
              <a:buNone/>
            </a:pPr>
            <a:endParaRPr lang="en-CA" dirty="0"/>
          </a:p>
          <a:p>
            <a:pPr>
              <a:buFont typeface="Wingdings" panose="05000000000000000000" pitchFamily="2" charset="2"/>
              <a:buNone/>
            </a:pPr>
            <a:r>
              <a:rPr lang="en-CA" dirty="0"/>
              <a:t>Description: </a:t>
            </a:r>
          </a:p>
          <a:p>
            <a:pPr>
              <a:buFont typeface="Wingdings" panose="05000000000000000000" pitchFamily="2" charset="2"/>
              <a:buNone/>
            </a:pPr>
            <a:r>
              <a:rPr lang="en-CA" dirty="0"/>
              <a:t>- An attractive vining plant with bright, waxy, heart-shaped and variegated leaves that very rarely flowers.</a:t>
            </a:r>
          </a:p>
          <a:p>
            <a:pPr>
              <a:buFont typeface="Wingdings" panose="05000000000000000000" pitchFamily="2" charset="2"/>
              <a:buNone/>
            </a:pPr>
            <a:endParaRPr lang="en-CA" dirty="0"/>
          </a:p>
          <a:p>
            <a:pPr defTabSz="914034">
              <a:defRPr/>
            </a:pPr>
            <a:r>
              <a:rPr lang="en-CA" dirty="0"/>
              <a:t>Size: </a:t>
            </a:r>
          </a:p>
          <a:p>
            <a:pPr>
              <a:buFontTx/>
              <a:buChar char="-"/>
            </a:pPr>
            <a:r>
              <a:rPr lang="en-CA" dirty="0"/>
              <a:t>This will keep vining for 40ft or more if allowed. </a:t>
            </a:r>
          </a:p>
          <a:p>
            <a:pPr>
              <a:buFontTx/>
              <a:buChar char="-"/>
            </a:pPr>
            <a:r>
              <a:rPr lang="en-CA" dirty="0"/>
              <a:t> Pinch off tips to keep to desired length.</a:t>
            </a:r>
          </a:p>
          <a:p>
            <a:pPr>
              <a:buFontTx/>
              <a:buChar char="-"/>
            </a:pPr>
            <a:endParaRPr lang="en-CA" dirty="0"/>
          </a:p>
          <a:p>
            <a:pPr>
              <a:buFont typeface="Wingdings" panose="05000000000000000000" pitchFamily="2" charset="2"/>
              <a:buNone/>
            </a:pPr>
            <a:r>
              <a:rPr lang="en-CA" dirty="0"/>
              <a:t>Watering &amp; Air Humidity: </a:t>
            </a:r>
          </a:p>
          <a:p>
            <a:pPr>
              <a:buFontTx/>
              <a:buChar char="-"/>
            </a:pPr>
            <a:r>
              <a:rPr lang="en-CA" dirty="0"/>
              <a:t> Water more during periods of active growth (Dec through May), and less at other times.</a:t>
            </a:r>
          </a:p>
          <a:p>
            <a:pPr>
              <a:buFontTx/>
              <a:buChar char="-"/>
            </a:pPr>
            <a:r>
              <a:rPr lang="en-CA" dirty="0"/>
              <a:t> High humidity (50%+) is best. Dry air will cause leaf tips to turn brown.</a:t>
            </a:r>
          </a:p>
          <a:p>
            <a:pPr>
              <a:buFontTx/>
              <a:buChar char="-"/>
            </a:pPr>
            <a:endParaRPr lang="en-CA" dirty="0"/>
          </a:p>
          <a:p>
            <a:pPr>
              <a:buFont typeface="Wingdings" panose="05000000000000000000" pitchFamily="2" charset="2"/>
              <a:buNone/>
            </a:pPr>
            <a:r>
              <a:rPr lang="en-CA" dirty="0"/>
              <a:t>Light &amp; Temperature: </a:t>
            </a:r>
          </a:p>
          <a:p>
            <a:pPr>
              <a:buFontTx/>
              <a:buChar char="-"/>
            </a:pPr>
            <a:r>
              <a:rPr lang="en-CA" dirty="0"/>
              <a:t> Bright indirect light.</a:t>
            </a:r>
          </a:p>
          <a:p>
            <a:pPr>
              <a:buFontTx/>
              <a:buChar char="-"/>
            </a:pPr>
            <a:r>
              <a:rPr lang="en-CA" dirty="0"/>
              <a:t> OK in normal room temperatures (70F is ideal).</a:t>
            </a:r>
          </a:p>
          <a:p>
            <a:pPr>
              <a:buFontTx/>
              <a:buChar char="-"/>
            </a:pPr>
            <a:endParaRPr lang="en-CA" dirty="0"/>
          </a:p>
          <a:p>
            <a:pPr>
              <a:buFont typeface="Wingdings" panose="05000000000000000000" pitchFamily="2" charset="2"/>
              <a:buNone/>
            </a:pPr>
            <a:r>
              <a:rPr lang="en-CA" dirty="0"/>
              <a:t>Repotting:  </a:t>
            </a:r>
          </a:p>
          <a:p>
            <a:pPr>
              <a:buFontTx/>
              <a:buChar char="-"/>
            </a:pPr>
            <a:r>
              <a:rPr lang="en-CA" dirty="0"/>
              <a:t> Use a peaty potting mix.</a:t>
            </a:r>
          </a:p>
          <a:p>
            <a:pPr>
              <a:buFontTx/>
              <a:buChar char="-"/>
            </a:pPr>
            <a:r>
              <a:rPr lang="en-CA" dirty="0"/>
              <a:t> Repot in spring (into a slightly larger pot) and make sure medium is free-draining.</a:t>
            </a:r>
          </a:p>
          <a:p>
            <a:pPr>
              <a:buFontTx/>
              <a:buChar char="-"/>
            </a:pPr>
            <a:endParaRPr lang="en-CA" dirty="0"/>
          </a:p>
          <a:p>
            <a:pPr>
              <a:buFontTx/>
              <a:buNone/>
            </a:pPr>
            <a:r>
              <a:rPr lang="en-CA" dirty="0"/>
              <a:t>Pests &amp; Disease: </a:t>
            </a:r>
          </a:p>
          <a:p>
            <a:pPr>
              <a:buFontTx/>
              <a:buChar char="-"/>
            </a:pPr>
            <a:r>
              <a:rPr lang="en-CA" dirty="0"/>
              <a:t> Root rot in poorly-drained soils.</a:t>
            </a:r>
          </a:p>
          <a:p>
            <a:pPr>
              <a:buFontTx/>
              <a:buChar char="-"/>
            </a:pPr>
            <a:r>
              <a:rPr lang="en-CA" dirty="0"/>
              <a:t> Fungal leaf spot and botrytis</a:t>
            </a:r>
          </a:p>
          <a:p>
            <a:pPr>
              <a:buFontTx/>
              <a:buChar char="-"/>
            </a:pPr>
            <a:r>
              <a:rPr lang="en-CA" dirty="0"/>
              <a:t> Scale, mealybugs and spider mites.</a:t>
            </a:r>
          </a:p>
          <a:p>
            <a:pPr>
              <a:buFontTx/>
              <a:buChar char="-"/>
            </a:pPr>
            <a:endParaRPr lang="en-CA" dirty="0"/>
          </a:p>
          <a:p>
            <a:pPr>
              <a:buFont typeface="Wingdings" panose="05000000000000000000" pitchFamily="2" charset="2"/>
              <a:buNone/>
            </a:pPr>
            <a:r>
              <a:rPr lang="en-CA" dirty="0"/>
              <a:t>Propagation: </a:t>
            </a:r>
          </a:p>
          <a:p>
            <a:pPr>
              <a:buFontTx/>
              <a:buChar char="-"/>
            </a:pPr>
            <a:r>
              <a:rPr lang="en-CA" dirty="0"/>
              <a:t> Stem cuttings can be placed into water or potting medium.</a:t>
            </a:r>
          </a:p>
          <a:p>
            <a:pPr>
              <a:buFontTx/>
              <a:buChar char="-"/>
            </a:pPr>
            <a:r>
              <a:rPr lang="en-CA" dirty="0"/>
              <a:t> Vines can also be weighted with a pebble to hold aerial root nodules to potting medium until they grow.</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 typeface="Wingdings" panose="05000000000000000000" pitchFamily="2" charset="2"/>
              <a:buNone/>
            </a:pPr>
            <a:r>
              <a:rPr lang="en-CA" dirty="0"/>
              <a:t>- Toxic (calcium oxalate crystals).</a:t>
            </a:r>
          </a:p>
          <a:p>
            <a:pPr defTabSz="936290">
              <a:defRPr/>
            </a:pPr>
            <a:endParaRPr lang="en-CA" dirty="0"/>
          </a:p>
          <a:p>
            <a:pPr defTabSz="936290">
              <a:defRPr/>
            </a:pPr>
            <a:r>
              <a:rPr lang="en-CA" dirty="0"/>
              <a:t>Fertilizer:</a:t>
            </a:r>
          </a:p>
          <a:p>
            <a:pPr defTabSz="936290">
              <a:buFontTx/>
              <a:buChar char="-"/>
              <a:defRPr/>
            </a:pPr>
            <a:r>
              <a:rPr lang="en-CA" dirty="0"/>
              <a:t> general all-purpose fertilizer every 2 or 3 months Dec through May.</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38</a:t>
            </a:fld>
            <a:endParaRPr lang="en-US" dirty="0">
              <a:solidFill>
                <a:prstClr val="black"/>
              </a:solidFill>
              <a:latin typeface="Calibri"/>
            </a:endParaRPr>
          </a:p>
        </p:txBody>
      </p:sp>
    </p:spTree>
    <p:extLst>
      <p:ext uri="{BB962C8B-B14F-4D97-AF65-F5344CB8AC3E}">
        <p14:creationId xmlns:p14="http://schemas.microsoft.com/office/powerpoint/2010/main" val="1754492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marL="171381" indent="-171381">
              <a:buFontTx/>
              <a:buChar char="-"/>
            </a:pPr>
            <a:r>
              <a:rPr lang="en-US" dirty="0">
                <a:latin typeface="Calibri" panose="020F0502020204030204" pitchFamily="34" charset="0"/>
                <a:ea typeface="Times New Roman" panose="02020603050405020304" pitchFamily="18" charset="0"/>
                <a:cs typeface="Calibri" panose="020F0502020204030204" pitchFamily="34" charset="0"/>
              </a:rPr>
              <a:t>PEACE LILY - </a:t>
            </a:r>
            <a:r>
              <a:rPr lang="en-US" i="1" dirty="0">
                <a:latin typeface="Calibri" panose="020F0502020204030204" pitchFamily="34" charset="0"/>
                <a:ea typeface="Times New Roman" panose="02020603050405020304" pitchFamily="18" charset="0"/>
                <a:cs typeface="Calibri" panose="020F0502020204030204" pitchFamily="34" charset="0"/>
              </a:rPr>
              <a:t>Spathiphyllum wallisii</a:t>
            </a:r>
            <a:r>
              <a:rPr lang="en-US" dirty="0">
                <a:latin typeface="Calibri" panose="020F0502020204030204" pitchFamily="34" charset="0"/>
                <a:ea typeface="Times New Roman" panose="02020603050405020304" pitchFamily="18" charset="0"/>
                <a:cs typeface="Calibri" panose="020F0502020204030204" pitchFamily="34" charset="0"/>
              </a:rPr>
              <a:t>- South America origin</a:t>
            </a:r>
          </a:p>
          <a:p>
            <a:endParaRPr lang="en-CA" dirty="0"/>
          </a:p>
          <a:p>
            <a:pPr>
              <a:buFont typeface="Wingdings" panose="05000000000000000000" pitchFamily="2" charset="2"/>
              <a:buNone/>
            </a:pPr>
            <a:r>
              <a:rPr lang="en-CA" dirty="0"/>
              <a:t>Description: </a:t>
            </a:r>
          </a:p>
          <a:p>
            <a:pPr defTabSz="914034">
              <a:defRPr/>
            </a:pPr>
            <a:r>
              <a:rPr lang="en-CA" dirty="0"/>
              <a:t>- </a:t>
            </a:r>
            <a:r>
              <a:rPr lang="en-US" dirty="0">
                <a:latin typeface="Calibri" panose="020F0502020204030204" pitchFamily="34" charset="0"/>
                <a:ea typeface="Times New Roman" panose="02020603050405020304" pitchFamily="18" charset="0"/>
                <a:cs typeface="Calibri" panose="020F0502020204030204" pitchFamily="34" charset="0"/>
              </a:rPr>
              <a:t>Arumlike white flowers on stiff stems 18" /46 cm, dark green strongly veined lance shaped leaves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Tx/>
              <a:buChar char="-"/>
            </a:pPr>
            <a:r>
              <a:rPr lang="en-CA" dirty="0"/>
              <a:t> Usually up to 3ft in an indoor setting.</a:t>
            </a:r>
          </a:p>
          <a:p>
            <a:pPr>
              <a:buFontTx/>
              <a:buNone/>
            </a:pPr>
            <a:endParaRPr lang="en-CA" dirty="0"/>
          </a:p>
          <a:p>
            <a:pPr>
              <a:buFont typeface="Wingdings" panose="05000000000000000000" pitchFamily="2" charset="2"/>
              <a:buNone/>
            </a:pPr>
            <a:r>
              <a:rPr lang="en-CA" dirty="0"/>
              <a:t>Watering &amp; Air Humidity: </a:t>
            </a:r>
          </a:p>
          <a:p>
            <a:pPr defTabSz="914034">
              <a:defRPr/>
            </a:pPr>
            <a:r>
              <a:rPr lang="en-CA" dirty="0"/>
              <a:t>- </a:t>
            </a:r>
            <a:r>
              <a:rPr lang="en-US" dirty="0">
                <a:latin typeface="Calibri" panose="020F0502020204030204" pitchFamily="34" charset="0"/>
                <a:ea typeface="Times New Roman" panose="02020603050405020304" pitchFamily="18" charset="0"/>
                <a:cs typeface="Calibri" panose="020F0502020204030204" pitchFamily="34" charset="0"/>
              </a:rPr>
              <a:t>high humidity replace on bed of gravel to help prevent infestation. Keep soil moist in growing season, allow soil to dry between waterings, mist daily in Summer.</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marL="171381" indent="-171381" defTabSz="914034">
              <a:buFontTx/>
              <a:buChar char="-"/>
              <a:defRPr/>
            </a:pPr>
            <a:r>
              <a:rPr lang="en-US" dirty="0">
                <a:latin typeface="Calibri" panose="020F0502020204030204" pitchFamily="34" charset="0"/>
                <a:ea typeface="Times New Roman" panose="02020603050405020304" pitchFamily="18" charset="0"/>
                <a:cs typeface="Calibri" panose="020F0502020204030204" pitchFamily="34" charset="0"/>
              </a:rPr>
              <a:t>Bright light, no direct sun, 60-70 degrees F / 16-21 deg C</a:t>
            </a:r>
          </a:p>
          <a:p>
            <a:pPr defTabSz="914034">
              <a:defRPr/>
            </a:pPr>
            <a:endParaRPr lang="en-CA" dirty="0"/>
          </a:p>
          <a:p>
            <a:pPr>
              <a:buFont typeface="Wingdings" panose="05000000000000000000" pitchFamily="2" charset="2"/>
              <a:buNone/>
            </a:pPr>
            <a:r>
              <a:rPr lang="en-CA" dirty="0"/>
              <a:t>Repotting:  </a:t>
            </a:r>
          </a:p>
          <a:p>
            <a:pPr defTabSz="914034">
              <a:defRPr/>
            </a:pPr>
            <a:r>
              <a:rPr lang="en-US" dirty="0">
                <a:latin typeface="Calibri" panose="020F0502020204030204" pitchFamily="34" charset="0"/>
                <a:ea typeface="Times New Roman" panose="02020603050405020304" pitchFamily="18" charset="0"/>
                <a:cs typeface="Calibri" panose="020F0502020204030204" pitchFamily="34" charset="0"/>
              </a:rPr>
              <a:t>- Peat Moss based soil.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lnSpc>
                <a:spcPct val="115000"/>
              </a:lnSpc>
              <a:spcAft>
                <a:spcPts val="1000"/>
              </a:spcAft>
            </a:pPr>
            <a:r>
              <a:rPr lang="en-CA" dirty="0"/>
              <a:t>- </a:t>
            </a:r>
            <a:r>
              <a:rPr lang="en-US" dirty="0">
                <a:latin typeface="Calibri" panose="020F0502020204030204" pitchFamily="34" charset="0"/>
                <a:ea typeface="Times New Roman" panose="02020603050405020304" pitchFamily="18" charset="0"/>
                <a:cs typeface="Calibri" panose="020F0502020204030204" pitchFamily="34" charset="0"/>
              </a:rPr>
              <a:t>In hot/dry conditions, red spider mite often attack plant. Increase misting &amp; set plant on dish of moist gravel to raise humidity &amp; help prevent infestation of red spider mites.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defTabSz="914034">
              <a:defRPr/>
            </a:pPr>
            <a:r>
              <a:rPr lang="en-US" dirty="0">
                <a:latin typeface="Calibri" panose="020F0502020204030204" pitchFamily="34" charset="0"/>
                <a:ea typeface="Times New Roman" panose="02020603050405020304" pitchFamily="18" charset="0"/>
                <a:cs typeface="Calibri" panose="020F0502020204030204" pitchFamily="34" charset="0"/>
              </a:rPr>
              <a:t>- Feed w/ balanced liquid fertilizer every 2 weeks, Spring &amp; Summer</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defTabSz="914034">
              <a:defRPr/>
            </a:pPr>
            <a:r>
              <a:rPr lang="en-CA" dirty="0"/>
              <a:t>-</a:t>
            </a:r>
            <a:r>
              <a:rPr lang="en-US" dirty="0">
                <a:latin typeface="Calibri" panose="020F0502020204030204" pitchFamily="34" charset="0"/>
                <a:ea typeface="Times New Roman" panose="02020603050405020304" pitchFamily="18" charset="0"/>
                <a:cs typeface="Calibri" panose="020F0502020204030204" pitchFamily="34" charset="0"/>
              </a:rPr>
              <a:t> Divide in Spring- pull apart rhizomes &amp; re-pot to one size larger pot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 Toxic to dogs and cats.</a:t>
            </a:r>
          </a:p>
          <a:p>
            <a:pPr>
              <a:buFontTx/>
              <a:buChar char="-"/>
            </a:pPr>
            <a:r>
              <a:rPr lang="en-CA" dirty="0"/>
              <a:t> A potential irritant to humans. It can cause a burning sensation in the mouth if eaten (why do this?) and contact dermatitis.</a:t>
            </a:r>
          </a:p>
          <a:p>
            <a:pPr>
              <a:buFont typeface="Wingdings" panose="05000000000000000000" pitchFamily="2" charset="2"/>
              <a:buNone/>
            </a:pPr>
            <a:r>
              <a:rPr lang="en-CA" dirty="0"/>
              <a:t> </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39</a:t>
            </a:fld>
            <a:endParaRPr lang="en-US" dirty="0">
              <a:solidFill>
                <a:prstClr val="black"/>
              </a:solidFill>
              <a:latin typeface="Calibri"/>
            </a:endParaRPr>
          </a:p>
        </p:txBody>
      </p:sp>
    </p:spTree>
    <p:extLst>
      <p:ext uri="{BB962C8B-B14F-4D97-AF65-F5344CB8AC3E}">
        <p14:creationId xmlns:p14="http://schemas.microsoft.com/office/powerpoint/2010/main" val="11043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CA" sz="1000" dirty="0"/>
              <a:t>It’s known that peoples’ health suffers if they’re consistently deprived of contact with nature, and so for those without access to an outdoor garden indoor plants offer a chance to garden</a:t>
            </a:r>
          </a:p>
          <a:p>
            <a:pPr eaLnBrk="1" hangingPunct="1">
              <a:spcBef>
                <a:spcPct val="0"/>
              </a:spcBef>
              <a:buFontTx/>
              <a:buNone/>
            </a:pPr>
            <a:endParaRPr lang="en-CA" sz="1000" dirty="0"/>
          </a:p>
          <a:p>
            <a:pPr eaLnBrk="1" hangingPunct="1">
              <a:spcBef>
                <a:spcPct val="0"/>
              </a:spcBef>
              <a:buFontTx/>
              <a:buNone/>
            </a:pPr>
            <a:r>
              <a:rPr lang="en-CA" sz="1000" dirty="0"/>
              <a:t>Many beautiful tropical plants cannot be grown in our climate outdoors year round. These include citrus plants, gardenia, orchids and palms.</a:t>
            </a:r>
          </a:p>
          <a:p>
            <a:pPr eaLnBrk="1" hangingPunct="1">
              <a:spcBef>
                <a:spcPct val="0"/>
              </a:spcBef>
              <a:buFontTx/>
              <a:buNone/>
            </a:pPr>
            <a:endParaRPr lang="en-CA" sz="1000" dirty="0"/>
          </a:p>
          <a:p>
            <a:pPr eaLnBrk="1" hangingPunct="1">
              <a:spcBef>
                <a:spcPct val="0"/>
              </a:spcBef>
              <a:buFontTx/>
              <a:buNone/>
            </a:pPr>
            <a:r>
              <a:rPr lang="en-CA" sz="1000" dirty="0"/>
              <a:t>Having a small selection of herbs available to snip off as needed for cooking is much more economical than buying a large bunch of something you don’t need a lot of. There are many compact  herb and vegetable planters now available. </a:t>
            </a:r>
          </a:p>
          <a:p>
            <a:pPr eaLnBrk="1" hangingPunct="1">
              <a:spcBef>
                <a:spcPct val="0"/>
              </a:spcBef>
              <a:buFontTx/>
              <a:buNone/>
            </a:pPr>
            <a:endParaRPr lang="en-CA" sz="1000" dirty="0"/>
          </a:p>
          <a:p>
            <a:pPr eaLnBrk="1" hangingPunct="1">
              <a:spcBef>
                <a:spcPct val="0"/>
              </a:spcBef>
              <a:buFontTx/>
              <a:buNone/>
            </a:pPr>
            <a:r>
              <a:rPr lang="en-CA" sz="1000" dirty="0"/>
              <a:t>When decorating your house or apartment, plants can be used as part of the décor, creating accent points</a:t>
            </a:r>
          </a:p>
          <a:p>
            <a:pPr marL="175555" indent="-175555" defTabSz="936290">
              <a:buFont typeface="Arial" panose="020B0604020202020204" pitchFamily="34" charset="0"/>
              <a:buChar char="•"/>
              <a:defRPr/>
            </a:pPr>
            <a:endParaRPr lang="en-CA" sz="1000" dirty="0"/>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4</a:t>
            </a:fld>
            <a:endParaRPr lang="en-US" dirty="0">
              <a:solidFill>
                <a:prstClr val="black"/>
              </a:solidFill>
              <a:latin typeface="Calibri"/>
            </a:endParaRPr>
          </a:p>
        </p:txBody>
      </p:sp>
    </p:spTree>
    <p:extLst>
      <p:ext uri="{BB962C8B-B14F-4D97-AF65-F5344CB8AC3E}">
        <p14:creationId xmlns:p14="http://schemas.microsoft.com/office/powerpoint/2010/main" val="1736482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marL="171381" indent="-171381" defTabSz="914034">
              <a:buFontTx/>
              <a:buChar char="-"/>
              <a:defRPr/>
            </a:pPr>
            <a:r>
              <a:rPr lang="en-US" dirty="0">
                <a:solidFill>
                  <a:srgbClr val="1D2228"/>
                </a:solidFill>
                <a:latin typeface="times new roman" panose="02020603050405020304" pitchFamily="18" charset="0"/>
              </a:rPr>
              <a:t>Snake Plant - </a:t>
            </a:r>
            <a:r>
              <a:rPr lang="en-US" i="1" dirty="0">
                <a:solidFill>
                  <a:srgbClr val="1D2228"/>
                </a:solidFill>
                <a:latin typeface="times new roman" panose="02020603050405020304" pitchFamily="18" charset="0"/>
              </a:rPr>
              <a:t>Dracaena trifasciata </a:t>
            </a:r>
          </a:p>
          <a:p>
            <a:pPr marL="171381" indent="-171381" defTabSz="914034">
              <a:buFontTx/>
              <a:buChar char="-"/>
              <a:defRPr/>
            </a:pPr>
            <a:r>
              <a:rPr lang="en-US" dirty="0">
                <a:solidFill>
                  <a:srgbClr val="1D2228"/>
                </a:solidFill>
                <a:latin typeface="times new roman" panose="02020603050405020304" pitchFamily="18" charset="0"/>
              </a:rPr>
              <a:t>Tropical west Africa (Nigeria to Congo)</a:t>
            </a:r>
          </a:p>
          <a:p>
            <a:pPr defTabSz="914034">
              <a:defRPr/>
            </a:pPr>
            <a:r>
              <a:rPr lang="en-US" i="1" dirty="0">
                <a:solidFill>
                  <a:srgbClr val="1D2228"/>
                </a:solidFill>
                <a:latin typeface="times new roman" panose="02020603050405020304" pitchFamily="18" charset="0"/>
              </a:rPr>
              <a:t> </a:t>
            </a:r>
            <a:endParaRPr lang="en-CA" dirty="0">
              <a:solidFill>
                <a:prstClr val="black"/>
              </a:solidFill>
              <a:latin typeface="Times New Roman" panose="02020603050405020304" pitchFamily="18" charset="0"/>
              <a:ea typeface="+mj-ea"/>
              <a:cs typeface="Times New Roman" panose="02020603050405020304" pitchFamily="18" charset="0"/>
            </a:endParaRPr>
          </a:p>
          <a:p>
            <a:pPr>
              <a:buFont typeface="Wingdings" panose="05000000000000000000" pitchFamily="2" charset="2"/>
              <a:buNone/>
            </a:pPr>
            <a:r>
              <a:rPr lang="en-CA" dirty="0"/>
              <a:t>Description: </a:t>
            </a:r>
          </a:p>
          <a:p>
            <a:pPr defTabSz="914034">
              <a:defRPr/>
            </a:pPr>
            <a:r>
              <a:rPr lang="en-CA" dirty="0"/>
              <a:t>- </a:t>
            </a:r>
            <a:r>
              <a:rPr lang="en-US" dirty="0"/>
              <a:t>The Shake Plant is one of the easiest plants to grow indoors</a:t>
            </a:r>
          </a:p>
          <a:p>
            <a:pPr defTabSz="914034">
              <a:defRPr/>
            </a:pPr>
            <a:r>
              <a:rPr lang="en-CA" dirty="0"/>
              <a:t>- </a:t>
            </a:r>
            <a:r>
              <a:rPr lang="en-US" dirty="0"/>
              <a:t>If you prefer decorative planters, consider housing your snake plant in a plastic container with drainage holes that can fit comfortably into a more ornamental container—removing the center pot when watering and allowing it to fully drain before moving back to the larger container—to ensure the soil stays dry.</a:t>
            </a: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Tx/>
              <a:buChar char="-"/>
            </a:pPr>
            <a:r>
              <a:rPr lang="en-CA" dirty="0"/>
              <a:t> Up to 8ft tall!</a:t>
            </a:r>
          </a:p>
          <a:p>
            <a:pPr>
              <a:buFontTx/>
              <a:buChar char="-"/>
            </a:pPr>
            <a:r>
              <a:rPr lang="en-CA" dirty="0"/>
              <a:t> The clump will gradually get wider if you allow it more space (by repotting into a larger container).</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marL="171381" indent="-171381">
              <a:buFontTx/>
              <a:buChar char="-"/>
            </a:pPr>
            <a:r>
              <a:rPr lang="en-US" dirty="0"/>
              <a:t>Snake plants are very drought tolerant, so underwatering is rare. But overwatering is a quick route to root rot. </a:t>
            </a:r>
          </a:p>
          <a:p>
            <a:pPr marL="171381" indent="-171381">
              <a:buFontTx/>
              <a:buChar char="-"/>
            </a:pPr>
            <a:r>
              <a:rPr lang="en-US" dirty="0"/>
              <a:t>During the active summer growing season, water only when the soil feels dry about 3 inches deep. </a:t>
            </a:r>
          </a:p>
          <a:p>
            <a:pPr marL="171381" indent="-171381">
              <a:buFontTx/>
              <a:buChar char="-"/>
            </a:pPr>
            <a:r>
              <a:rPr lang="en-US" dirty="0"/>
              <a:t>Then water thoroughly. </a:t>
            </a:r>
          </a:p>
          <a:p>
            <a:pPr marL="171381" indent="-171381">
              <a:buFontTx/>
              <a:buChar char="-"/>
            </a:pPr>
            <a:r>
              <a:rPr lang="en-US" dirty="0"/>
              <a:t>During winter, water only as needed to keep leaves looking and feeling firm.</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defTabSz="914034">
              <a:defRPr/>
            </a:pPr>
            <a:r>
              <a:rPr lang="en-US" dirty="0"/>
              <a:t>– Snake plants are versatile but avoid light extremes for best results. They tolerate poor light and prolonged shade, but they prefer strong, filtered light.  Warm, sunny locations protected from direct hot sun are ideal</a:t>
            </a:r>
          </a:p>
          <a:p>
            <a:pPr defTabSz="914034">
              <a:defRPr/>
            </a:pPr>
            <a:r>
              <a:rPr lang="en-US" b="1" dirty="0"/>
              <a:t>-</a:t>
            </a:r>
            <a:r>
              <a:rPr lang="en-US" dirty="0"/>
              <a:t> Snake plants prefer warm conditions. Set the plant in a place where it will be protected from drafts. In the winter, protect the plant from drafty windows.</a:t>
            </a:r>
          </a:p>
          <a:p>
            <a:pPr>
              <a:buFont typeface="Wingdings" panose="05000000000000000000" pitchFamily="2" charset="2"/>
              <a:buNone/>
            </a:pPr>
            <a:endParaRPr lang="en-CA" dirty="0"/>
          </a:p>
          <a:p>
            <a:pPr>
              <a:buFont typeface="Wingdings" panose="05000000000000000000" pitchFamily="2" charset="2"/>
              <a:buNone/>
            </a:pPr>
            <a:r>
              <a:rPr lang="en-CA" dirty="0"/>
              <a:t>Repotting: if applicable</a:t>
            </a:r>
          </a:p>
          <a:p>
            <a:pPr defTabSz="914034">
              <a:defRPr/>
            </a:pPr>
            <a:r>
              <a:rPr lang="en-CA" dirty="0"/>
              <a:t>- </a:t>
            </a:r>
            <a:r>
              <a:rPr lang="en-US" dirty="0"/>
              <a:t>Because Snake Plants do not tolerate oversaturated soils, a container with good drainage is crucial. The soil should also be well-draining.</a:t>
            </a:r>
            <a:endParaRPr lang="en-US" b="1" dirty="0"/>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 typeface="Wingdings" panose="05000000000000000000" pitchFamily="2" charset="2"/>
              <a:buNone/>
            </a:pPr>
            <a:r>
              <a:rPr lang="en-CA" dirty="0"/>
              <a:t>- Very few</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 typeface="Wingdings" panose="05000000000000000000" pitchFamily="2" charset="2"/>
              <a:buNone/>
            </a:pPr>
            <a:r>
              <a:rPr lang="en-CA" dirty="0"/>
              <a:t>- Division.</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 Toxic to dogs (contains saponins).</a:t>
            </a:r>
          </a:p>
          <a:p>
            <a:pPr>
              <a:buFontTx/>
              <a:buChar char="-"/>
            </a:pPr>
            <a:r>
              <a:rPr lang="en-CA" dirty="0"/>
              <a:t> Generally too tough for cats to be interested in.</a:t>
            </a:r>
          </a:p>
          <a:p>
            <a:pPr>
              <a:buFontTx/>
              <a:buChar char="-"/>
            </a:pPr>
            <a:endParaRPr lang="en-CA" dirty="0"/>
          </a:p>
          <a:p>
            <a:pPr>
              <a:buFontTx/>
              <a:buNone/>
            </a:pPr>
            <a:r>
              <a:rPr lang="en-CA" dirty="0"/>
              <a:t>Fertilizer: </a:t>
            </a:r>
          </a:p>
          <a:p>
            <a:pPr>
              <a:buFontTx/>
              <a:buNone/>
            </a:pPr>
            <a:r>
              <a:rPr lang="en-CA" dirty="0"/>
              <a:t>- Not really needed, but weak fertilizer application every couple of weeks in spring and summer will not hurt.</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40</a:t>
            </a:fld>
            <a:endParaRPr lang="en-US" dirty="0">
              <a:solidFill>
                <a:prstClr val="black"/>
              </a:solidFill>
              <a:latin typeface="Calibri"/>
            </a:endParaRPr>
          </a:p>
        </p:txBody>
      </p:sp>
    </p:spTree>
    <p:extLst>
      <p:ext uri="{BB962C8B-B14F-4D97-AF65-F5344CB8AC3E}">
        <p14:creationId xmlns:p14="http://schemas.microsoft.com/office/powerpoint/2010/main" val="1451570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defTabSz="914034">
              <a:defRPr/>
            </a:pPr>
            <a:r>
              <a:rPr lang="en-CA" dirty="0"/>
              <a:t>- </a:t>
            </a:r>
            <a:r>
              <a:rPr lang="en-US" dirty="0">
                <a:latin typeface="Calibri" pitchFamily="34" charset="0"/>
              </a:rPr>
              <a:t>Rubber Plant </a:t>
            </a:r>
            <a:r>
              <a:rPr lang="en-US" i="1" dirty="0">
                <a:latin typeface="Calibri" pitchFamily="34" charset="0"/>
              </a:rPr>
              <a:t>- Ficus elastica </a:t>
            </a:r>
            <a:endParaRPr lang="en-US" dirty="0">
              <a:latin typeface="Calibri" pitchFamily="34" charset="0"/>
            </a:endParaRPr>
          </a:p>
          <a:p>
            <a:pPr>
              <a:buFont typeface="Wingdings" panose="05000000000000000000" pitchFamily="2" charset="2"/>
              <a:buNone/>
            </a:pPr>
            <a:r>
              <a:rPr lang="en-CA" dirty="0"/>
              <a:t>- Origin = South and southeast Asia</a:t>
            </a:r>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a:buFontTx/>
              <a:buChar char="-"/>
            </a:pPr>
            <a:r>
              <a:rPr lang="en-CA" dirty="0"/>
              <a:t> Tall plant with large, glossy leaves.</a:t>
            </a:r>
          </a:p>
          <a:p>
            <a:pPr>
              <a:buFontTx/>
              <a:buChar char="-"/>
            </a:pPr>
            <a:r>
              <a:rPr lang="en-CA" dirty="0"/>
              <a:t> Many variegated cultivars available. Pic = </a:t>
            </a:r>
            <a:r>
              <a:rPr lang="en-CA" i="1" dirty="0"/>
              <a:t>Ficus elastica `</a:t>
            </a:r>
            <a:r>
              <a:rPr lang="en-CA" dirty="0"/>
              <a:t>Tricolour`</a:t>
            </a:r>
          </a:p>
          <a:p>
            <a:pPr>
              <a:buFont typeface="Wingdings" panose="05000000000000000000" pitchFamily="2" charset="2"/>
              <a:buChar char="ü"/>
            </a:pPr>
            <a:r>
              <a:rPr lang="en-CA" dirty="0">
                <a:latin typeface="Calibri" pitchFamily="34" charset="0"/>
              </a:rPr>
              <a:t>A large plant that makes a handsome specimen.</a:t>
            </a:r>
          </a:p>
          <a:p>
            <a:pPr>
              <a:buFont typeface="Wingdings" panose="05000000000000000000" pitchFamily="2" charset="2"/>
              <a:buChar char="ü"/>
            </a:pPr>
            <a:r>
              <a:rPr lang="en-CA" dirty="0">
                <a:latin typeface="Calibri" pitchFamily="34" charset="0"/>
              </a:rPr>
              <a:t>Many attractive cultivars</a:t>
            </a:r>
          </a:p>
          <a:p>
            <a:pPr>
              <a:buFontTx/>
              <a:buChar char="-"/>
            </a:pPr>
            <a:endParaRPr lang="en-CA" dirty="0"/>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 typeface="Wingdings" panose="05000000000000000000" pitchFamily="2" charset="2"/>
              <a:buNone/>
            </a:pPr>
            <a:r>
              <a:rPr lang="en-CA" dirty="0"/>
              <a:t>- 40ft tall in the wild, but years to reach 12ft indoors. Can be used in a large pot as a floor specimen when it becomes large.</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a:buFontTx/>
              <a:buChar char="-"/>
            </a:pPr>
            <a:r>
              <a:rPr lang="en-CA" dirty="0"/>
              <a:t> Moist but not wet in spring and summer.</a:t>
            </a:r>
          </a:p>
          <a:p>
            <a:pPr>
              <a:buFontTx/>
              <a:buChar char="-"/>
            </a:pPr>
            <a:r>
              <a:rPr lang="en-CA" dirty="0"/>
              <a:t> Allow soil to dry out slightly in winter.</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a:buFontTx/>
              <a:buChar char="-"/>
            </a:pPr>
            <a:r>
              <a:rPr lang="en-CA" dirty="0"/>
              <a:t> Bright indirect light</a:t>
            </a:r>
          </a:p>
          <a:p>
            <a:pPr>
              <a:buFontTx/>
              <a:buChar char="-"/>
            </a:pPr>
            <a:r>
              <a:rPr lang="en-CA" dirty="0"/>
              <a:t> Room temperature.</a:t>
            </a:r>
          </a:p>
          <a:p>
            <a:pPr>
              <a:buFont typeface="Wingdings" panose="05000000000000000000" pitchFamily="2" charset="2"/>
              <a:buNone/>
            </a:pPr>
            <a:endParaRPr lang="en-CA" dirty="0"/>
          </a:p>
          <a:p>
            <a:pPr>
              <a:buFont typeface="Wingdings" panose="05000000000000000000" pitchFamily="2" charset="2"/>
              <a:buNone/>
            </a:pPr>
            <a:r>
              <a:rPr lang="en-CA" dirty="0"/>
              <a:t>Repotting:  </a:t>
            </a:r>
          </a:p>
          <a:p>
            <a:pPr>
              <a:buFontTx/>
              <a:buChar char="-"/>
            </a:pPr>
            <a:r>
              <a:rPr lang="en-CA" dirty="0"/>
              <a:t> Average potting mix is fine</a:t>
            </a:r>
          </a:p>
          <a:p>
            <a:pPr>
              <a:buFontTx/>
              <a:buChar char="-"/>
            </a:pPr>
            <a:r>
              <a:rPr lang="en-CA" dirty="0"/>
              <a:t> Repot every 2 years.</a:t>
            </a:r>
          </a:p>
          <a:p>
            <a:pPr lvl="1">
              <a:buFontTx/>
              <a:buChar char="-"/>
            </a:pPr>
            <a:r>
              <a:rPr lang="en-CA" dirty="0"/>
              <a:t> Do not repot if the plant is shedding leaves (it pays to keep the environment stable for awhile)</a:t>
            </a: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Tx/>
              <a:buChar char="-"/>
            </a:pPr>
            <a:r>
              <a:rPr lang="en-CA" dirty="0"/>
              <a:t> Spider mites</a:t>
            </a:r>
          </a:p>
          <a:p>
            <a:pPr>
              <a:buFontTx/>
              <a:buChar char="-"/>
            </a:pPr>
            <a:r>
              <a:rPr lang="en-CA" dirty="0"/>
              <a:t> Large, dark leaves and little new growth = insufficient light.</a:t>
            </a:r>
          </a:p>
          <a:p>
            <a:pPr>
              <a:buFontTx/>
              <a:buChar char="-"/>
            </a:pPr>
            <a:r>
              <a:rPr lang="en-CA" dirty="0"/>
              <a:t> Leaf-drop due to environmental changes (allow 6 weeks to stabilize)</a:t>
            </a:r>
          </a:p>
          <a:p>
            <a:pPr>
              <a:buFontTx/>
              <a:buChar char="-"/>
            </a:pPr>
            <a:r>
              <a:rPr lang="en-CA" dirty="0"/>
              <a:t> Wash leaves when they become dusty</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Tx/>
              <a:buChar char="-"/>
            </a:pPr>
            <a:r>
              <a:rPr lang="en-CA" dirty="0"/>
              <a:t> Air-layering when they get too big.</a:t>
            </a:r>
          </a:p>
          <a:p>
            <a:pPr>
              <a:buFontTx/>
              <a:buChar char="-"/>
            </a:pPr>
            <a:r>
              <a:rPr lang="en-CA" dirty="0"/>
              <a:t> Nick the stem just below where a leaf detached to stimulate new growth (branching)</a:t>
            </a:r>
          </a:p>
          <a:p>
            <a:pPr>
              <a:buFontTx/>
              <a:buChar char="-"/>
            </a:pPr>
            <a:r>
              <a:rPr lang="en-CA" dirty="0"/>
              <a:t> Aerial roots can be tucked into the pot.</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 May be toxic to dogs and cats.</a:t>
            </a:r>
          </a:p>
          <a:p>
            <a:pPr>
              <a:buFontTx/>
              <a:buChar char="-"/>
            </a:pPr>
            <a:r>
              <a:rPr lang="en-CA" dirty="0"/>
              <a:t> Sap can be an irritant (will cause a reaction).</a:t>
            </a:r>
          </a:p>
          <a:p>
            <a:pPr>
              <a:buFont typeface="Wingdings" panose="05000000000000000000" pitchFamily="2" charset="2"/>
              <a:buNone/>
            </a:pPr>
            <a:endParaRPr lang="en-CA" dirty="0"/>
          </a:p>
          <a:p>
            <a:pPr>
              <a:buFont typeface="Wingdings" panose="05000000000000000000" pitchFamily="2" charset="2"/>
              <a:buNone/>
            </a:pPr>
            <a:r>
              <a:rPr lang="en-CA" dirty="0"/>
              <a:t>Fertilizer:</a:t>
            </a:r>
          </a:p>
          <a:p>
            <a:pPr>
              <a:buFontTx/>
              <a:buChar char="-"/>
            </a:pPr>
            <a:r>
              <a:rPr lang="en-CA" dirty="0"/>
              <a:t> 3 or 4 times a year give it a balanced fertilizer with micronutrients</a:t>
            </a:r>
          </a:p>
          <a:p>
            <a:pPr>
              <a:buFontTx/>
              <a:buChar char="-"/>
            </a:pPr>
            <a:r>
              <a:rPr lang="en-CA" dirty="0"/>
              <a:t> Twice a year add half a teaspoon (2.5ml) of Epsom Salts to a quart of water and soak the roots.</a:t>
            </a:r>
          </a:p>
          <a:p>
            <a:pPr defTabSz="936290">
              <a:defRPr/>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41</a:t>
            </a:fld>
            <a:endParaRPr lang="en-US" dirty="0">
              <a:solidFill>
                <a:prstClr val="black"/>
              </a:solidFill>
              <a:latin typeface="Calibri"/>
            </a:endParaRPr>
          </a:p>
        </p:txBody>
      </p:sp>
    </p:spTree>
    <p:extLst>
      <p:ext uri="{BB962C8B-B14F-4D97-AF65-F5344CB8AC3E}">
        <p14:creationId xmlns:p14="http://schemas.microsoft.com/office/powerpoint/2010/main" val="1525324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Common &amp; botanical name:</a:t>
            </a:r>
          </a:p>
          <a:p>
            <a:pPr defTabSz="914034">
              <a:buFontTx/>
              <a:buChar char="-"/>
              <a:defRPr/>
            </a:pPr>
            <a:r>
              <a:rPr lang="en-US" dirty="0">
                <a:solidFill>
                  <a:srgbClr val="1D2228"/>
                </a:solidFill>
                <a:latin typeface="Calibri" pitchFamily="34" charset="0"/>
              </a:rPr>
              <a:t> Spider Plant -</a:t>
            </a:r>
            <a:r>
              <a:rPr lang="en-US" i="1" dirty="0">
                <a:solidFill>
                  <a:srgbClr val="1D2228"/>
                </a:solidFill>
                <a:latin typeface="Calibri" pitchFamily="34" charset="0"/>
              </a:rPr>
              <a:t> Chlororphytum comosum</a:t>
            </a:r>
          </a:p>
          <a:p>
            <a:pPr defTabSz="914034">
              <a:buFontTx/>
              <a:buChar char="-"/>
              <a:defRPr/>
            </a:pPr>
            <a:r>
              <a:rPr lang="en-US" i="1" dirty="0">
                <a:solidFill>
                  <a:srgbClr val="1D2228"/>
                </a:solidFill>
                <a:latin typeface="Calibri" pitchFamily="34" charset="0"/>
              </a:rPr>
              <a:t> </a:t>
            </a:r>
            <a:r>
              <a:rPr lang="en-US" dirty="0">
                <a:solidFill>
                  <a:srgbClr val="1D2228"/>
                </a:solidFill>
                <a:latin typeface="Calibri" pitchFamily="34" charset="0"/>
              </a:rPr>
              <a:t>Origin = South African coastal areas.</a:t>
            </a:r>
            <a:endParaRPr lang="en-US" dirty="0">
              <a:solidFill>
                <a:srgbClr val="1D2228"/>
              </a:solidFill>
              <a:latin typeface="times new roman" panose="02020603050405020304" pitchFamily="18" charset="0"/>
            </a:endParaRPr>
          </a:p>
          <a:p>
            <a:pPr>
              <a:buFontTx/>
              <a:buNone/>
            </a:pPr>
            <a:endParaRPr lang="en-CA" dirty="0"/>
          </a:p>
          <a:p>
            <a:pPr>
              <a:buFontTx/>
              <a:buNone/>
            </a:pPr>
            <a:r>
              <a:rPr lang="en-CA" dirty="0"/>
              <a:t>Description: </a:t>
            </a:r>
          </a:p>
          <a:p>
            <a:pPr defTabSz="914034">
              <a:buFontTx/>
              <a:buChar char="-"/>
              <a:defRPr/>
            </a:pPr>
            <a:r>
              <a:rPr lang="en-CA" dirty="0">
                <a:latin typeface="Calibri" pitchFamily="34" charset="0"/>
              </a:rPr>
              <a:t>Easy to care for apart from being sensitive to contaminants (like Fluoride) in city tap water.</a:t>
            </a:r>
          </a:p>
          <a:p>
            <a:pPr>
              <a:buFontTx/>
              <a:buChar char="-"/>
            </a:pPr>
            <a:r>
              <a:rPr lang="en-CA" dirty="0"/>
              <a:t>Small and compact, arching leaves ...good for hanging baskets, especially when the plantlets are borne on long stems</a:t>
            </a:r>
          </a:p>
          <a:p>
            <a:pPr lvl="1">
              <a:buFontTx/>
              <a:buChar char="-"/>
            </a:pPr>
            <a:r>
              <a:rPr lang="en-CA" dirty="0"/>
              <a:t> This can also be placed on a table so the plantlets can hang down.</a:t>
            </a:r>
          </a:p>
          <a:p>
            <a:pPr>
              <a:buFontTx/>
              <a:buChar char="-"/>
            </a:pPr>
            <a:r>
              <a:rPr lang="en-CA" dirty="0"/>
              <a:t> The species has long (to 15”) green straplike leaves. The ‘Vittatum’ (white stripe down the middle of the leaf) form is the most commonly grown variety. The pic is the variegated form.</a:t>
            </a:r>
          </a:p>
          <a:p>
            <a:pPr>
              <a:buFontTx/>
              <a:buChar char="-"/>
            </a:pPr>
            <a:r>
              <a:rPr lang="en-CA" dirty="0"/>
              <a:t> Small white flowers on long, arching stems are followed by plantlets.</a:t>
            </a: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 typeface="Wingdings" panose="05000000000000000000" pitchFamily="2" charset="2"/>
              <a:buNone/>
            </a:pPr>
            <a:r>
              <a:rPr lang="en-CA" dirty="0"/>
              <a:t>- Happy in a 6” pot</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a:buFontTx/>
              <a:buChar char="-"/>
            </a:pPr>
            <a:r>
              <a:rPr lang="en-CA" dirty="0"/>
              <a:t> Keep soil moist in summer, drier in the winter.</a:t>
            </a:r>
          </a:p>
          <a:p>
            <a:pPr>
              <a:buFontTx/>
              <a:buChar char="-"/>
            </a:pPr>
            <a:r>
              <a:rPr lang="en-CA" dirty="0"/>
              <a:t> Spray (mist) occasionally during the winter.</a:t>
            </a:r>
          </a:p>
          <a:p>
            <a:pPr>
              <a:buFontTx/>
              <a:buChar char="-"/>
            </a:pPr>
            <a:r>
              <a:rPr lang="en-CA" dirty="0">
                <a:latin typeface="Calibri" pitchFamily="34" charset="0"/>
              </a:rPr>
              <a:t> Keep moist in spring/summer, drier in winter.</a:t>
            </a:r>
          </a:p>
          <a:p>
            <a:pPr>
              <a:buFontTx/>
              <a:buChar char="-"/>
            </a:pPr>
            <a:r>
              <a:rPr lang="en-CA" dirty="0">
                <a:latin typeface="Calibri" pitchFamily="34" charset="0"/>
              </a:rPr>
              <a:t> Thick rhizomes store water.</a:t>
            </a:r>
          </a:p>
          <a:p>
            <a:pPr>
              <a:buFontTx/>
              <a:buNone/>
            </a:pPr>
            <a:endParaRPr lang="en-CA" dirty="0">
              <a:latin typeface="Calibri" pitchFamily="34" charset="0"/>
            </a:endParaRPr>
          </a:p>
          <a:p>
            <a:pPr>
              <a:buFontTx/>
              <a:buNone/>
            </a:pPr>
            <a:r>
              <a:rPr lang="en-CA" dirty="0"/>
              <a:t>Light &amp; Temperature: </a:t>
            </a:r>
          </a:p>
          <a:p>
            <a:pPr>
              <a:buFontTx/>
              <a:buChar char="-"/>
            </a:pPr>
            <a:r>
              <a:rPr lang="en-CA" dirty="0"/>
              <a:t> Bright indirect light (lives on cliffs and forest floor in native land)</a:t>
            </a:r>
          </a:p>
          <a:p>
            <a:pPr>
              <a:buFontTx/>
              <a:buChar char="-"/>
            </a:pPr>
            <a:r>
              <a:rPr lang="en-CA" dirty="0"/>
              <a:t> Does not like hot temperatures (&gt; 90F).</a:t>
            </a:r>
          </a:p>
          <a:p>
            <a:pPr>
              <a:buFont typeface="Wingdings" panose="05000000000000000000" pitchFamily="2" charset="2"/>
              <a:buNone/>
            </a:pPr>
            <a:endParaRPr lang="en-CA" dirty="0"/>
          </a:p>
          <a:p>
            <a:pPr>
              <a:buFont typeface="Wingdings" panose="05000000000000000000" pitchFamily="2" charset="2"/>
              <a:buNone/>
            </a:pPr>
            <a:r>
              <a:rPr lang="en-CA" dirty="0"/>
              <a:t>Repotting: if applicable</a:t>
            </a:r>
          </a:p>
          <a:p>
            <a:pPr>
              <a:buFontTx/>
              <a:buChar char="-"/>
            </a:pPr>
            <a:r>
              <a:rPr lang="en-CA" dirty="0"/>
              <a:t> Soil = standard potting medium works well</a:t>
            </a:r>
          </a:p>
          <a:p>
            <a:pPr>
              <a:buFontTx/>
              <a:buChar char="-"/>
            </a:pPr>
            <a:r>
              <a:rPr lang="en-CA" dirty="0"/>
              <a:t> Repot young plants annually in spring. Mature plants every two years.</a:t>
            </a: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Tx/>
              <a:buChar char="-"/>
            </a:pPr>
            <a:r>
              <a:rPr lang="en-CA" dirty="0"/>
              <a:t> Brown scale</a:t>
            </a:r>
          </a:p>
          <a:p>
            <a:pPr>
              <a:buFontTx/>
              <a:buChar char="-"/>
            </a:pPr>
            <a:r>
              <a:rPr lang="en-CA" dirty="0"/>
              <a:t> Brown leaf tips are the result of fluoride and chlorine in tap water (also low humidity and excessive dry soil). Use filtered or distilled water.</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Tx/>
              <a:buChar char="-"/>
            </a:pPr>
            <a:r>
              <a:rPr lang="en-CA" dirty="0"/>
              <a:t> Place outdoors in a shady location during the summer. It will produce plantlets when the days start getting shorter.</a:t>
            </a:r>
          </a:p>
          <a:p>
            <a:pPr>
              <a:buFontTx/>
              <a:buChar char="-"/>
            </a:pPr>
            <a:r>
              <a:rPr lang="en-CA" dirty="0"/>
              <a:t> Alternately put it in a room that is not used during the evening and night so it will experience the shortening days.</a:t>
            </a:r>
          </a:p>
          <a:p>
            <a:pPr>
              <a:buFontTx/>
              <a:buChar char="-"/>
            </a:pPr>
            <a:r>
              <a:rPr lang="en-CA" dirty="0"/>
              <a:t> Don’t let the plantlets get too old...smaller and medium-sized babies root best.</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 OK, not toxic</a:t>
            </a:r>
          </a:p>
          <a:p>
            <a:pPr defTabSz="936290">
              <a:defRPr/>
            </a:pPr>
            <a:endParaRPr lang="en-CA" dirty="0"/>
          </a:p>
          <a:p>
            <a:pPr defTabSz="936290">
              <a:defRPr/>
            </a:pPr>
            <a:r>
              <a:rPr lang="en-CA" dirty="0"/>
              <a:t>Fertilizer:</a:t>
            </a:r>
          </a:p>
          <a:p>
            <a:pPr defTabSz="936290">
              <a:buFont typeface="Arial" pitchFamily="34" charset="0"/>
              <a:buChar char="•"/>
              <a:defRPr/>
            </a:pPr>
            <a:r>
              <a:rPr lang="en-CA" dirty="0"/>
              <a:t> In spring and summer, every 2 weeks with 50% diluted fertilizer solution.</a:t>
            </a:r>
          </a:p>
          <a:p>
            <a:pPr defTabSz="936290">
              <a:buFont typeface="Arial" pitchFamily="34" charset="0"/>
              <a:buChar char="•"/>
              <a:defRPr/>
            </a:pPr>
            <a:r>
              <a:rPr lang="en-CA" dirty="0"/>
              <a:t> In autumn, same dose every month</a:t>
            </a:r>
          </a:p>
          <a:p>
            <a:pPr defTabSz="936290">
              <a:buFont typeface="Arial" pitchFamily="34" charset="0"/>
              <a:buChar char="•"/>
              <a:defRPr/>
            </a:pPr>
            <a:r>
              <a:rPr lang="en-CA" dirty="0"/>
              <a:t> Note – too much fertilizer reduces plantlet production.</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42</a:t>
            </a:fld>
            <a:endParaRPr lang="en-US" dirty="0">
              <a:solidFill>
                <a:prstClr val="black"/>
              </a:solidFill>
              <a:latin typeface="Calibri"/>
            </a:endParaRPr>
          </a:p>
        </p:txBody>
      </p:sp>
    </p:spTree>
    <p:extLst>
      <p:ext uri="{BB962C8B-B14F-4D97-AF65-F5344CB8AC3E}">
        <p14:creationId xmlns:p14="http://schemas.microsoft.com/office/powerpoint/2010/main" val="3616629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CA" dirty="0"/>
              <a:t>Pics:</a:t>
            </a:r>
          </a:p>
          <a:p>
            <a:pPr>
              <a:buFontTx/>
              <a:buChar char="-"/>
            </a:pPr>
            <a:r>
              <a:rPr lang="en-CA" dirty="0"/>
              <a:t> Left = various cacti</a:t>
            </a:r>
          </a:p>
          <a:p>
            <a:pPr>
              <a:buFontTx/>
              <a:buChar char="-"/>
            </a:pPr>
            <a:r>
              <a:rPr lang="en-CA" dirty="0"/>
              <a:t> Top right = various succulents</a:t>
            </a:r>
          </a:p>
          <a:p>
            <a:pPr>
              <a:buFontTx/>
              <a:buChar char="-"/>
            </a:pPr>
            <a:r>
              <a:rPr lang="en-CA" dirty="0"/>
              <a:t> Bottom right = </a:t>
            </a:r>
            <a:r>
              <a:rPr lang="en-CA" i="1" dirty="0"/>
              <a:t>Echeveria agavoides </a:t>
            </a:r>
            <a:r>
              <a:rPr lang="en-CA" dirty="0"/>
              <a:t>`Rubra`</a:t>
            </a:r>
          </a:p>
          <a:p>
            <a:pPr>
              <a:buFontTx/>
              <a:buNone/>
            </a:pPr>
            <a:endParaRPr lang="en-CA" dirty="0"/>
          </a:p>
          <a:p>
            <a:pPr>
              <a:buFontTx/>
              <a:buNone/>
            </a:pPr>
            <a:r>
              <a:rPr lang="en-CA" dirty="0"/>
              <a:t>Common &amp; botanical name:</a:t>
            </a:r>
          </a:p>
          <a:p>
            <a:pPr>
              <a:buFontTx/>
              <a:buChar char="-"/>
            </a:pPr>
            <a:r>
              <a:rPr lang="en-CA" dirty="0"/>
              <a:t> Various</a:t>
            </a:r>
          </a:p>
          <a:p>
            <a:pPr>
              <a:buFontTx/>
              <a:buChar char="-"/>
            </a:pPr>
            <a:r>
              <a:rPr lang="en-CA" dirty="0"/>
              <a:t> Origin: Cacti = western hemisphere; Succulents = most began in Africa, Asia, Europe and Oz.</a:t>
            </a:r>
          </a:p>
          <a:p>
            <a:pPr>
              <a:buFont typeface="Wingdings" panose="05000000000000000000" pitchFamily="2" charset="2"/>
              <a:buNone/>
            </a:pPr>
            <a:endParaRPr lang="en-CA" dirty="0"/>
          </a:p>
          <a:p>
            <a:pPr>
              <a:buFont typeface="Wingdings" panose="05000000000000000000" pitchFamily="2" charset="2"/>
              <a:buNone/>
            </a:pPr>
            <a:r>
              <a:rPr lang="en-CA" dirty="0"/>
              <a:t>Description: </a:t>
            </a:r>
          </a:p>
          <a:p>
            <a:pPr>
              <a:buFont typeface="Wingdings" panose="05000000000000000000" pitchFamily="2" charset="2"/>
              <a:buNone/>
            </a:pPr>
            <a:r>
              <a:rPr lang="en-CA" dirty="0"/>
              <a:t>- Various</a:t>
            </a:r>
          </a:p>
          <a:p>
            <a:pPr>
              <a:buFont typeface="Wingdings" panose="05000000000000000000" pitchFamily="2" charset="2"/>
              <a:buNone/>
            </a:pPr>
            <a:endParaRPr lang="en-CA" dirty="0"/>
          </a:p>
          <a:p>
            <a:pPr>
              <a:buFont typeface="Wingdings" panose="05000000000000000000" pitchFamily="2" charset="2"/>
              <a:buNone/>
            </a:pPr>
            <a:r>
              <a:rPr lang="en-CA" dirty="0"/>
              <a:t>Size: </a:t>
            </a:r>
          </a:p>
          <a:p>
            <a:pPr>
              <a:buFont typeface="Wingdings" panose="05000000000000000000" pitchFamily="2" charset="2"/>
              <a:buNone/>
            </a:pPr>
            <a:r>
              <a:rPr lang="en-CA" dirty="0"/>
              <a:t>- Various</a:t>
            </a:r>
          </a:p>
          <a:p>
            <a:pPr>
              <a:buFont typeface="Wingdings" panose="05000000000000000000" pitchFamily="2" charset="2"/>
              <a:buNone/>
            </a:pPr>
            <a:endParaRPr lang="en-CA" dirty="0"/>
          </a:p>
          <a:p>
            <a:pPr>
              <a:buFont typeface="Wingdings" panose="05000000000000000000" pitchFamily="2" charset="2"/>
              <a:buNone/>
            </a:pPr>
            <a:r>
              <a:rPr lang="en-CA" dirty="0"/>
              <a:t>Watering &amp; Air Humidity: </a:t>
            </a:r>
          </a:p>
          <a:p>
            <a:pPr>
              <a:buFontTx/>
              <a:buChar char="-"/>
            </a:pPr>
            <a:r>
              <a:rPr lang="en-CA" dirty="0"/>
              <a:t> Much less water in winter (roots will rot)</a:t>
            </a:r>
          </a:p>
          <a:p>
            <a:pPr>
              <a:buFontTx/>
              <a:buChar char="-"/>
            </a:pPr>
            <a:r>
              <a:rPr lang="en-CA" dirty="0"/>
              <a:t> Minor shrivelling of tissues is no cause for panic – a couple of doses of water should rehydrate the plants.</a:t>
            </a:r>
          </a:p>
          <a:p>
            <a:pPr>
              <a:buFontTx/>
              <a:buChar char="-"/>
            </a:pPr>
            <a:r>
              <a:rPr lang="en-CA" dirty="0"/>
              <a:t> Summer = more water.</a:t>
            </a:r>
          </a:p>
          <a:p>
            <a:pPr lvl="1">
              <a:buFontTx/>
              <a:buChar char="-"/>
            </a:pPr>
            <a:r>
              <a:rPr lang="en-CA" dirty="0"/>
              <a:t> Cacti = frequent shallow watering rather than soaking</a:t>
            </a:r>
          </a:p>
          <a:p>
            <a:pPr lvl="1">
              <a:buFontTx/>
              <a:buChar char="-"/>
            </a:pPr>
            <a:r>
              <a:rPr lang="en-CA" dirty="0"/>
              <a:t> Succulents need twice as much water as cacti.</a:t>
            </a:r>
          </a:p>
          <a:p>
            <a:pPr lvl="1">
              <a:buFontTx/>
              <a:buChar char="-"/>
            </a:pPr>
            <a:r>
              <a:rPr lang="en-CA" dirty="0"/>
              <a:t> Don`t let water collect in succulent rosettes too often.</a:t>
            </a:r>
          </a:p>
          <a:p>
            <a:pPr>
              <a:buFont typeface="Wingdings" panose="05000000000000000000" pitchFamily="2" charset="2"/>
              <a:buNone/>
            </a:pPr>
            <a:r>
              <a:rPr lang="en-CA" dirty="0"/>
              <a:t>- Low humidity, but watch for spider mites – mist them regularly</a:t>
            </a:r>
          </a:p>
          <a:p>
            <a:pPr>
              <a:buFont typeface="Wingdings" panose="05000000000000000000" pitchFamily="2" charset="2"/>
              <a:buNone/>
            </a:pPr>
            <a:endParaRPr lang="en-CA" dirty="0"/>
          </a:p>
          <a:p>
            <a:pPr>
              <a:buFont typeface="Wingdings" panose="05000000000000000000" pitchFamily="2" charset="2"/>
              <a:buNone/>
            </a:pPr>
            <a:r>
              <a:rPr lang="en-CA" dirty="0"/>
              <a:t>Light &amp; Temperature: </a:t>
            </a:r>
          </a:p>
          <a:p>
            <a:pPr>
              <a:buFontTx/>
              <a:buChar char="-"/>
            </a:pPr>
            <a:r>
              <a:rPr lang="en-CA" dirty="0"/>
              <a:t> Lots of light, so they can go outside in the summer.</a:t>
            </a:r>
          </a:p>
          <a:p>
            <a:pPr lvl="1">
              <a:buFontTx/>
              <a:buChar char="-"/>
            </a:pPr>
            <a:r>
              <a:rPr lang="en-CA" dirty="0"/>
              <a:t> BUT!! Leaves that have grown to cope with indoor light levels will be sunburnt, so they need to start in the shade and be moved gradually into the sun.</a:t>
            </a:r>
          </a:p>
          <a:p>
            <a:pPr lvl="1">
              <a:buFontTx/>
              <a:buChar char="-"/>
            </a:pPr>
            <a:r>
              <a:rPr lang="en-CA" dirty="0"/>
              <a:t> Once acclimated, a few hours of direct sun is fine.</a:t>
            </a:r>
          </a:p>
          <a:p>
            <a:pPr lvl="1">
              <a:buFontTx/>
              <a:buChar char="-"/>
            </a:pPr>
            <a:r>
              <a:rPr lang="en-CA" dirty="0"/>
              <a:t> Move them back inside slowly in the autumn.</a:t>
            </a:r>
          </a:p>
          <a:p>
            <a:pPr>
              <a:buFontTx/>
              <a:buChar char="-"/>
            </a:pPr>
            <a:r>
              <a:rPr lang="en-CA" dirty="0"/>
              <a:t>Temperature = cooler in winter if possible (below 60F at night).</a:t>
            </a:r>
          </a:p>
          <a:p>
            <a:pPr lvl="1">
              <a:buFontTx/>
              <a:buChar char="-"/>
            </a:pPr>
            <a:r>
              <a:rPr lang="en-CA" dirty="0"/>
              <a:t> This may be required for some species in order to set flower buds.</a:t>
            </a:r>
          </a:p>
          <a:p>
            <a:pPr>
              <a:buFont typeface="Wingdings" panose="05000000000000000000" pitchFamily="2" charset="2"/>
              <a:buNone/>
            </a:pPr>
            <a:endParaRPr lang="en-CA" dirty="0"/>
          </a:p>
          <a:p>
            <a:pPr>
              <a:buFont typeface="Wingdings" panose="05000000000000000000" pitchFamily="2" charset="2"/>
              <a:buNone/>
            </a:pPr>
            <a:r>
              <a:rPr lang="en-CA" dirty="0"/>
              <a:t>Repotting: if applicable</a:t>
            </a:r>
          </a:p>
          <a:p>
            <a:pPr>
              <a:buFontTx/>
              <a:buChar char="-"/>
            </a:pPr>
            <a:r>
              <a:rPr lang="en-CA" dirty="0"/>
              <a:t> Soil = cactus mix or regular mix with added sharp sand (large-grained sand) or perlite for drainage.</a:t>
            </a:r>
          </a:p>
          <a:p>
            <a:pPr lvl="1">
              <a:buFontTx/>
              <a:buChar char="-"/>
            </a:pPr>
            <a:r>
              <a:rPr lang="en-CA" dirty="0"/>
              <a:t> Use 1 part sand or perlite to 2 parts potting medium.</a:t>
            </a:r>
          </a:p>
          <a:p>
            <a:pPr lvl="1">
              <a:buFontTx/>
              <a:buChar char="-"/>
            </a:pPr>
            <a:r>
              <a:rPr lang="en-CA" dirty="0"/>
              <a:t> a layer of pebbles in the bottom of the pot adds weight and drainage.</a:t>
            </a:r>
          </a:p>
          <a:p>
            <a:pPr>
              <a:buFontTx/>
              <a:buChar char="-"/>
            </a:pPr>
            <a:r>
              <a:rPr lang="en-CA" dirty="0"/>
              <a:t> Repotting = repot when the plant clump reaches to within half an inch of the edge of the pot...or when it is pot bound</a:t>
            </a:r>
          </a:p>
          <a:p>
            <a:pPr>
              <a:buFontTx/>
              <a:buChar char="-"/>
            </a:pPr>
            <a:r>
              <a:rPr lang="en-CA" dirty="0"/>
              <a:t> Upright, tall plants should be in deep pots. Low plants with shallow roots (Agave) can be in wide, shallow pots.</a:t>
            </a:r>
          </a:p>
          <a:p>
            <a:pPr>
              <a:buFontTx/>
              <a:buChar char="-"/>
            </a:pPr>
            <a:r>
              <a:rPr lang="en-CA" dirty="0"/>
              <a:t> Be careful with cacti. Wrap the plant with strips of newspaper, held by one hand. Wear gloves!</a:t>
            </a:r>
          </a:p>
          <a:p>
            <a:pPr>
              <a:buFontTx/>
              <a:buChar char="-"/>
            </a:pPr>
            <a:r>
              <a:rPr lang="en-CA" dirty="0"/>
              <a:t> Be careful with succulents, as the leaves are usually very delicate.</a:t>
            </a:r>
          </a:p>
          <a:p>
            <a:pPr>
              <a:buFont typeface="Wingdings" panose="05000000000000000000" pitchFamily="2" charset="2"/>
              <a:buNone/>
            </a:pPr>
            <a:endParaRPr lang="en-CA" dirty="0"/>
          </a:p>
          <a:p>
            <a:pPr>
              <a:buFont typeface="Wingdings" panose="05000000000000000000" pitchFamily="2" charset="2"/>
              <a:buNone/>
            </a:pPr>
            <a:r>
              <a:rPr lang="en-CA" dirty="0"/>
              <a:t>Pests &amp; Disease: </a:t>
            </a:r>
          </a:p>
          <a:p>
            <a:pPr>
              <a:buFontTx/>
              <a:buChar char="-"/>
            </a:pPr>
            <a:r>
              <a:rPr lang="en-CA" dirty="0"/>
              <a:t> Root rot due to overwatering</a:t>
            </a:r>
          </a:p>
          <a:p>
            <a:pPr>
              <a:buFontTx/>
              <a:buChar char="-"/>
            </a:pPr>
            <a:r>
              <a:rPr lang="en-CA" dirty="0"/>
              <a:t> Brown or grey patches due to sunburn</a:t>
            </a:r>
          </a:p>
          <a:p>
            <a:pPr>
              <a:buFontTx/>
              <a:buChar char="-"/>
            </a:pPr>
            <a:r>
              <a:rPr lang="en-CA" dirty="0"/>
              <a:t> Crooked growth due to too little light, maybe combined with too much feeding.</a:t>
            </a:r>
          </a:p>
          <a:p>
            <a:pPr>
              <a:buFontTx/>
              <a:buChar char="-"/>
            </a:pPr>
            <a:r>
              <a:rPr lang="en-CA" dirty="0"/>
              <a:t> Spider mites, mealybugs, scale insect, aphids on succulents</a:t>
            </a:r>
          </a:p>
          <a:p>
            <a:pPr>
              <a:buFont typeface="Wingdings" panose="05000000000000000000" pitchFamily="2" charset="2"/>
              <a:buNone/>
            </a:pPr>
            <a:endParaRPr lang="en-CA" dirty="0"/>
          </a:p>
          <a:p>
            <a:pPr>
              <a:buFont typeface="Wingdings" panose="05000000000000000000" pitchFamily="2" charset="2"/>
              <a:buNone/>
            </a:pPr>
            <a:r>
              <a:rPr lang="en-CA" dirty="0"/>
              <a:t>Propagation: </a:t>
            </a:r>
          </a:p>
          <a:p>
            <a:pPr>
              <a:buFontTx/>
              <a:buChar char="-"/>
            </a:pPr>
            <a:r>
              <a:rPr lang="en-CA" dirty="0"/>
              <a:t> Propagate in late spring or early summer (actively growing)</a:t>
            </a:r>
          </a:p>
          <a:p>
            <a:pPr>
              <a:buFontTx/>
              <a:buChar char="-"/>
            </a:pPr>
            <a:r>
              <a:rPr lang="en-CA" dirty="0"/>
              <a:t> Cacti = sever an offset or a pad with a sharp knife, let the wound callus (harden) for a day or two, then plant. Give it time.</a:t>
            </a:r>
          </a:p>
          <a:p>
            <a:pPr>
              <a:buFontTx/>
              <a:buChar char="-"/>
            </a:pPr>
            <a:r>
              <a:rPr lang="en-CA" dirty="0"/>
              <a:t> Succulents usually form offsets or plantlets, sometimes stem cuttings. Again, let the cutting callus for a day or two.</a:t>
            </a:r>
          </a:p>
          <a:p>
            <a:pPr>
              <a:buFont typeface="Wingdings" panose="05000000000000000000" pitchFamily="2" charset="2"/>
              <a:buNone/>
            </a:pPr>
            <a:endParaRPr lang="en-CA" dirty="0"/>
          </a:p>
          <a:p>
            <a:pPr>
              <a:buFont typeface="Wingdings" panose="05000000000000000000" pitchFamily="2" charset="2"/>
              <a:buNone/>
            </a:pPr>
            <a:r>
              <a:rPr lang="en-CA" dirty="0"/>
              <a:t>Pet Friendly: (i.e. poisonous)</a:t>
            </a:r>
          </a:p>
          <a:p>
            <a:pPr>
              <a:buFontTx/>
              <a:buChar char="-"/>
            </a:pPr>
            <a:r>
              <a:rPr lang="en-CA" dirty="0"/>
              <a:t> Spines on cactus are to be avoided.</a:t>
            </a:r>
          </a:p>
          <a:p>
            <a:pPr>
              <a:buFontTx/>
              <a:buNone/>
            </a:pPr>
            <a:endParaRPr lang="en-CA" dirty="0"/>
          </a:p>
          <a:p>
            <a:pPr>
              <a:buFontTx/>
              <a:buNone/>
            </a:pPr>
            <a:r>
              <a:rPr lang="en-CA" dirty="0"/>
              <a:t>Fertilizer:</a:t>
            </a:r>
          </a:p>
          <a:p>
            <a:pPr>
              <a:buFontTx/>
              <a:buChar char="-"/>
            </a:pPr>
            <a:r>
              <a:rPr lang="en-CA" dirty="0"/>
              <a:t> Slow-growing, so a lower level of nutrients (especially N) is required.</a:t>
            </a:r>
          </a:p>
          <a:p>
            <a:pPr>
              <a:buFontTx/>
              <a:buChar char="-"/>
            </a:pPr>
            <a:r>
              <a:rPr lang="en-CA" dirty="0"/>
              <a:t> Use a High P and Low N product at 50% strength.</a:t>
            </a:r>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43</a:t>
            </a:fld>
            <a:endParaRPr lang="en-US" dirty="0">
              <a:solidFill>
                <a:prstClr val="black"/>
              </a:solidFill>
              <a:latin typeface="Calibri"/>
            </a:endParaRPr>
          </a:p>
        </p:txBody>
      </p:sp>
    </p:spTree>
    <p:extLst>
      <p:ext uri="{BB962C8B-B14F-4D97-AF65-F5344CB8AC3E}">
        <p14:creationId xmlns:p14="http://schemas.microsoft.com/office/powerpoint/2010/main" val="90022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665DAD-6E17-40FB-A20A-397448A5F885}" type="slidenum">
              <a:rPr lang="en-US" smtClean="0"/>
              <a:pPr/>
              <a:t>44</a:t>
            </a:fld>
            <a:endParaRPr lang="en-US" dirty="0"/>
          </a:p>
        </p:txBody>
      </p:sp>
    </p:spTree>
    <p:extLst>
      <p:ext uri="{BB962C8B-B14F-4D97-AF65-F5344CB8AC3E}">
        <p14:creationId xmlns:p14="http://schemas.microsoft.com/office/powerpoint/2010/main" val="77744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55" indent="-175555">
              <a:buFontTx/>
              <a:buChar char="-"/>
            </a:pPr>
            <a:r>
              <a:rPr lang="en-CA" dirty="0"/>
              <a:t> </a:t>
            </a:r>
            <a:endParaRPr lang="en-CA" sz="1000" dirty="0"/>
          </a:p>
          <a:p>
            <a:pPr marL="175555" indent="-175555">
              <a:buFontTx/>
              <a:buChar char="-"/>
            </a:pPr>
            <a:endParaRPr lang="en-CA" sz="1000" dirty="0"/>
          </a:p>
          <a:p>
            <a:pPr marL="175555" indent="-175555">
              <a:buFontTx/>
              <a:buChar char="-"/>
            </a:pPr>
            <a:endParaRPr lang="en-CA" dirty="0"/>
          </a:p>
        </p:txBody>
      </p:sp>
      <p:sp>
        <p:nvSpPr>
          <p:cNvPr id="4" name="Slide Number Placeholder 3"/>
          <p:cNvSpPr>
            <a:spLocks noGrp="1"/>
          </p:cNvSpPr>
          <p:nvPr>
            <p:ph type="sldNum" sz="quarter" idx="10"/>
          </p:nvPr>
        </p:nvSpPr>
        <p:spPr/>
        <p:txBody>
          <a:bodyPr/>
          <a:lstStyle/>
          <a:p>
            <a:fld id="{1E665DAD-6E17-40FB-A20A-397448A5F885}" type="slidenum">
              <a:rPr lang="en-US" smtClean="0"/>
              <a:pPr/>
              <a:t>45</a:t>
            </a:fld>
            <a:endParaRPr lang="en-US" dirty="0"/>
          </a:p>
        </p:txBody>
      </p:sp>
    </p:spTree>
    <p:extLst>
      <p:ext uri="{BB962C8B-B14F-4D97-AF65-F5344CB8AC3E}">
        <p14:creationId xmlns:p14="http://schemas.microsoft.com/office/powerpoint/2010/main" val="562709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271">
              <a:defRPr/>
            </a:pPr>
            <a:fld id="{1E665DAD-6E17-40FB-A20A-397448A5F885}" type="slidenum">
              <a:rPr lang="en-US">
                <a:solidFill>
                  <a:prstClr val="black"/>
                </a:solidFill>
                <a:latin typeface="Calibri"/>
              </a:rPr>
              <a:pPr defTabSz="924271">
                <a:defRPr/>
              </a:pPr>
              <a:t>46</a:t>
            </a:fld>
            <a:endParaRPr lang="en-US" dirty="0">
              <a:solidFill>
                <a:prstClr val="black"/>
              </a:solidFill>
              <a:latin typeface="Calibri"/>
            </a:endParaRPr>
          </a:p>
        </p:txBody>
      </p:sp>
    </p:spTree>
    <p:extLst>
      <p:ext uri="{BB962C8B-B14F-4D97-AF65-F5344CB8AC3E}">
        <p14:creationId xmlns:p14="http://schemas.microsoft.com/office/powerpoint/2010/main" val="1315704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 </a:t>
            </a:r>
            <a:endParaRPr lang="en-CA" dirty="0"/>
          </a:p>
        </p:txBody>
      </p:sp>
      <p:sp>
        <p:nvSpPr>
          <p:cNvPr id="4" name="Slide Number Placeholder 3"/>
          <p:cNvSpPr>
            <a:spLocks noGrp="1"/>
          </p:cNvSpPr>
          <p:nvPr>
            <p:ph type="sldNum" sz="quarter" idx="10"/>
          </p:nvPr>
        </p:nvSpPr>
        <p:spPr/>
        <p:txBody>
          <a:bodyPr/>
          <a:lstStyle/>
          <a:p>
            <a:fld id="{1E665DAD-6E17-40FB-A20A-397448A5F885}" type="slidenum">
              <a:rPr lang="en-US" smtClean="0"/>
              <a:pPr/>
              <a:t>47</a:t>
            </a:fld>
            <a:endParaRPr lang="en-US" dirty="0"/>
          </a:p>
        </p:txBody>
      </p:sp>
    </p:spTree>
    <p:extLst>
      <p:ext uri="{BB962C8B-B14F-4D97-AF65-F5344CB8AC3E}">
        <p14:creationId xmlns:p14="http://schemas.microsoft.com/office/powerpoint/2010/main" val="1154995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a:defRPr/>
            </a:pPr>
            <a:r>
              <a:rPr lang="en-US" b="0" i="0" dirty="0">
                <a:solidFill>
                  <a:srgbClr val="282828"/>
                </a:solidFill>
                <a:effectLst/>
                <a:latin typeface="OpenSans"/>
              </a:rPr>
              <a:t> </a:t>
            </a:r>
            <a:endParaRPr lang="en-CA" dirty="0"/>
          </a:p>
          <a:p>
            <a:endParaRPr lang="en-CA" dirty="0"/>
          </a:p>
        </p:txBody>
      </p:sp>
      <p:sp>
        <p:nvSpPr>
          <p:cNvPr id="4" name="Slide Number Placeholder 3"/>
          <p:cNvSpPr>
            <a:spLocks noGrp="1"/>
          </p:cNvSpPr>
          <p:nvPr>
            <p:ph type="sldNum" sz="quarter" idx="10"/>
          </p:nvPr>
        </p:nvSpPr>
        <p:spPr/>
        <p:txBody>
          <a:bodyPr/>
          <a:lstStyle/>
          <a:p>
            <a:fld id="{1E665DAD-6E17-40FB-A20A-397448A5F885}" type="slidenum">
              <a:rPr lang="en-US" smtClean="0"/>
              <a:pPr/>
              <a:t>5</a:t>
            </a:fld>
            <a:endParaRPr lang="en-US" dirty="0"/>
          </a:p>
        </p:txBody>
      </p:sp>
    </p:spTree>
    <p:extLst>
      <p:ext uri="{BB962C8B-B14F-4D97-AF65-F5344CB8AC3E}">
        <p14:creationId xmlns:p14="http://schemas.microsoft.com/office/powerpoint/2010/main" val="35855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90">
              <a:defRPr/>
            </a:pPr>
            <a:r>
              <a:rPr lang="en-CA" dirty="0"/>
              <a:t> </a:t>
            </a:r>
            <a:endParaRPr lang="en-CA" sz="1000" dirty="0"/>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6</a:t>
            </a:fld>
            <a:endParaRPr lang="en-US" dirty="0">
              <a:solidFill>
                <a:prstClr val="black"/>
              </a:solidFill>
              <a:latin typeface="Calibri"/>
            </a:endParaRPr>
          </a:p>
        </p:txBody>
      </p:sp>
    </p:spTree>
    <p:extLst>
      <p:ext uri="{BB962C8B-B14F-4D97-AF65-F5344CB8AC3E}">
        <p14:creationId xmlns:p14="http://schemas.microsoft.com/office/powerpoint/2010/main" val="424081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1" indent="-171381">
              <a:spcBef>
                <a:spcPct val="0"/>
              </a:spcBef>
              <a:buFont typeface="Arial" panose="020B0604020202020204" pitchFamily="34" charset="0"/>
              <a:buChar char="•"/>
            </a:pPr>
            <a:r>
              <a:rPr lang="en-CA" sz="1000" dirty="0"/>
              <a:t>There is a large variety of small and compact indoor plants appropriate for small living spaces. </a:t>
            </a:r>
          </a:p>
          <a:p>
            <a:pPr marL="171381" indent="-171381">
              <a:spcBef>
                <a:spcPct val="0"/>
              </a:spcBef>
              <a:buFont typeface="Arial" panose="020B0604020202020204" pitchFamily="34" charset="0"/>
              <a:buChar char="•"/>
            </a:pPr>
            <a:r>
              <a:rPr lang="en-CA" sz="1000" dirty="0"/>
              <a:t>African violets come in various shades. </a:t>
            </a:r>
          </a:p>
          <a:p>
            <a:pPr marL="171381" indent="-171381">
              <a:spcBef>
                <a:spcPct val="0"/>
              </a:spcBef>
              <a:buFont typeface="Arial" panose="020B0604020202020204" pitchFamily="34" charset="0"/>
              <a:buChar char="•"/>
            </a:pPr>
            <a:r>
              <a:rPr lang="en-CA" sz="1000" dirty="0"/>
              <a:t>A lot of succulents and cacti are small and slow-growing.</a:t>
            </a:r>
          </a:p>
          <a:p>
            <a:pPr marL="171381" indent="-171381">
              <a:spcBef>
                <a:spcPct val="0"/>
              </a:spcBef>
              <a:buFont typeface="Arial" panose="020B0604020202020204" pitchFamily="34" charset="0"/>
              <a:buChar char="•"/>
            </a:pPr>
            <a:r>
              <a:rPr lang="en-CA" sz="1000" dirty="0"/>
              <a:t>Bonsai is another option for small spaces</a:t>
            </a:r>
          </a:p>
          <a:p>
            <a:pPr marL="171381" indent="-171381">
              <a:spcBef>
                <a:spcPct val="0"/>
              </a:spcBef>
              <a:buFont typeface="Arial" panose="020B0604020202020204" pitchFamily="34" charset="0"/>
              <a:buChar char="•"/>
            </a:pPr>
            <a:r>
              <a:rPr lang="en-CA" sz="1000" dirty="0"/>
              <a:t>Rubber trees, parlour palms and ficus benjamina are examples of indoor plants which will grow tall and act as a focal point with the right space and light</a:t>
            </a:r>
          </a:p>
          <a:p>
            <a:pPr marL="171381" indent="-171381">
              <a:spcBef>
                <a:spcPct val="0"/>
              </a:spcBef>
              <a:buFont typeface="Arial" panose="020B0604020202020204" pitchFamily="34" charset="0"/>
              <a:buChar char="•"/>
            </a:pPr>
            <a:r>
              <a:rPr lang="en-CA" sz="1000" dirty="0"/>
              <a:t>Spider plants, ferns and philodendron are examples of good trailing plants to have in hanging pots</a:t>
            </a:r>
          </a:p>
          <a:p>
            <a:pPr marL="171381" indent="-171381">
              <a:spcBef>
                <a:spcPct val="0"/>
              </a:spcBef>
              <a:buFont typeface="Arial" panose="020B0604020202020204" pitchFamily="34" charset="0"/>
              <a:buChar char="•"/>
            </a:pPr>
            <a:r>
              <a:rPr lang="en-CA" sz="1000" dirty="0"/>
              <a:t>We’ll cover some of these plants in more detail later on</a:t>
            </a:r>
          </a:p>
          <a:p>
            <a:pPr marL="175555" indent="-175555" defTabSz="936290">
              <a:buFont typeface="Arial" panose="020B0604020202020204" pitchFamily="34" charset="0"/>
              <a:buChar char="•"/>
              <a:defRPr/>
            </a:pPr>
            <a:endParaRPr lang="en-CA" sz="1000" dirty="0"/>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7</a:t>
            </a:fld>
            <a:endParaRPr lang="en-US" dirty="0">
              <a:solidFill>
                <a:prstClr val="black"/>
              </a:solidFill>
              <a:latin typeface="Calibri"/>
            </a:endParaRPr>
          </a:p>
        </p:txBody>
      </p:sp>
    </p:spTree>
    <p:extLst>
      <p:ext uri="{BB962C8B-B14F-4D97-AF65-F5344CB8AC3E}">
        <p14:creationId xmlns:p14="http://schemas.microsoft.com/office/powerpoint/2010/main" val="107239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55" indent="-175555" defTabSz="936290">
              <a:buFont typeface="Arial" panose="020B0604020202020204" pitchFamily="34" charset="0"/>
              <a:buChar char="•"/>
              <a:defRPr/>
            </a:pPr>
            <a:r>
              <a:rPr lang="en-CA" dirty="0"/>
              <a:t> If you’re looking for blooms, rather than just greenery, orchids, African violets and azalea are all examples of indoor plants with beautiful blooms in a wide variety of colours</a:t>
            </a:r>
          </a:p>
          <a:p>
            <a:pPr marL="175555" indent="-175555" defTabSz="936290">
              <a:buFont typeface="Arial" panose="020B0604020202020204" pitchFamily="34" charset="0"/>
              <a:buChar char="•"/>
              <a:defRPr/>
            </a:pPr>
            <a:r>
              <a:rPr lang="en-CA" dirty="0"/>
              <a:t>Of course you can also plant spring bulbs in pots indoors to brighten up those winter days –crocus, daffodils or hyacinths are particularly popular</a:t>
            </a:r>
          </a:p>
          <a:p>
            <a:pPr eaLnBrk="1" hangingPunct="1">
              <a:spcBef>
                <a:spcPct val="0"/>
              </a:spcBef>
              <a:buFontTx/>
              <a:buNone/>
            </a:pPr>
            <a:endParaRPr lang="en-CA"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8</a:t>
            </a:fld>
            <a:endParaRPr lang="en-US" dirty="0">
              <a:solidFill>
                <a:prstClr val="black"/>
              </a:solidFill>
              <a:latin typeface="Calibri"/>
            </a:endParaRPr>
          </a:p>
        </p:txBody>
      </p:sp>
    </p:spTree>
    <p:extLst>
      <p:ext uri="{BB962C8B-B14F-4D97-AF65-F5344CB8AC3E}">
        <p14:creationId xmlns:p14="http://schemas.microsoft.com/office/powerpoint/2010/main" val="3380895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CA" dirty="0"/>
              <a:t>Indoor spaces will vary immensely in terms of room size, ceiling height, window size and what kind of light comes in. </a:t>
            </a:r>
          </a:p>
          <a:p>
            <a:pPr eaLnBrk="1" hangingPunct="1">
              <a:spcBef>
                <a:spcPct val="0"/>
              </a:spcBef>
              <a:buFontTx/>
              <a:buNone/>
            </a:pPr>
            <a:endParaRPr lang="en-CA" dirty="0"/>
          </a:p>
          <a:p>
            <a:pPr eaLnBrk="1" hangingPunct="1">
              <a:spcBef>
                <a:spcPct val="0"/>
              </a:spcBef>
              <a:buFontTx/>
              <a:buNone/>
            </a:pPr>
            <a:r>
              <a:rPr lang="en-CA" dirty="0"/>
              <a:t>These conditions will all determine what you can grow and where.</a:t>
            </a:r>
          </a:p>
          <a:p>
            <a:pPr eaLnBrk="1" hangingPunct="1">
              <a:spcBef>
                <a:spcPct val="0"/>
              </a:spcBef>
              <a:buFontTx/>
              <a:buNone/>
            </a:pPr>
            <a:endParaRPr lang="en-CA" dirty="0"/>
          </a:p>
          <a:p>
            <a:pPr eaLnBrk="1" hangingPunct="1">
              <a:spcBef>
                <a:spcPct val="0"/>
              </a:spcBef>
              <a:buFontTx/>
              <a:buNone/>
            </a:pPr>
            <a:r>
              <a:rPr lang="en-CA" dirty="0"/>
              <a:t>Trays can be placed on window sills filled with gravel for drainage and then pots placed on top. Or hooks can be drilled into the window frame and pots placed in macramé or other types of hangers to catch the light.</a:t>
            </a:r>
          </a:p>
          <a:p>
            <a:pPr eaLnBrk="1" hangingPunct="1">
              <a:spcBef>
                <a:spcPct val="0"/>
              </a:spcBef>
              <a:buFontTx/>
              <a:buNone/>
            </a:pPr>
            <a:endParaRPr lang="en-CA" dirty="0"/>
          </a:p>
          <a:p>
            <a:pPr eaLnBrk="1" hangingPunct="1">
              <a:spcBef>
                <a:spcPct val="0"/>
              </a:spcBef>
              <a:buFontTx/>
              <a:buNone/>
            </a:pPr>
            <a:r>
              <a:rPr lang="en-CA" dirty="0"/>
              <a:t>Large plants such as ficus, citrus and palms can be placed in the corners of large rooms as accent pieces. Light conditions will need to be appropriate for the plants, although the benefit of potted plants is that they can be moved around.</a:t>
            </a:r>
          </a:p>
          <a:p>
            <a:pPr eaLnBrk="1" hangingPunct="1">
              <a:spcBef>
                <a:spcPct val="0"/>
              </a:spcBef>
              <a:buFontTx/>
              <a:buNone/>
            </a:pPr>
            <a:endParaRPr lang="en-CA" dirty="0"/>
          </a:p>
          <a:p>
            <a:pPr eaLnBrk="1" hangingPunct="1">
              <a:spcBef>
                <a:spcPct val="0"/>
              </a:spcBef>
              <a:buFontTx/>
              <a:buNone/>
            </a:pPr>
            <a:r>
              <a:rPr lang="en-CA" dirty="0"/>
              <a:t>Staged displays on frames can also be very effective for small and medium sized pots.</a:t>
            </a:r>
          </a:p>
          <a:p>
            <a:pPr eaLnBrk="1" hangingPunct="1">
              <a:spcBef>
                <a:spcPct val="0"/>
              </a:spcBef>
              <a:buFontTx/>
              <a:buNone/>
            </a:pPr>
            <a:endParaRPr lang="en-CA" dirty="0"/>
          </a:p>
          <a:p>
            <a:pPr eaLnBrk="1" hangingPunct="1">
              <a:spcBef>
                <a:spcPct val="0"/>
              </a:spcBef>
              <a:buFontTx/>
              <a:buNone/>
            </a:pPr>
            <a:r>
              <a:rPr lang="en-CA" dirty="0"/>
              <a:t>If space is very limited, a terrarium is an excellent way of creating an accent piece. This is a garden enclosed in glass, and can be any size from a brandy snifter to a fish aquarium, but it must have a tight-fitting lid. Ferns, mosses and lichen are particularly good in a terrarium. </a:t>
            </a:r>
            <a:endParaRPr lang="en-CA" sz="1000" dirty="0"/>
          </a:p>
          <a:p>
            <a:pPr eaLnBrk="1" hangingPunct="1">
              <a:spcBef>
                <a:spcPct val="0"/>
              </a:spcBef>
              <a:buFontTx/>
              <a:buNone/>
            </a:pPr>
            <a:endParaRPr lang="en-CA" b="1" dirty="0"/>
          </a:p>
        </p:txBody>
      </p:sp>
      <p:sp>
        <p:nvSpPr>
          <p:cNvPr id="4" name="Slide Number Placeholder 3"/>
          <p:cNvSpPr>
            <a:spLocks noGrp="1"/>
          </p:cNvSpPr>
          <p:nvPr>
            <p:ph type="sldNum" sz="quarter" idx="5"/>
          </p:nvPr>
        </p:nvSpPr>
        <p:spPr/>
        <p:txBody>
          <a:bodyPr/>
          <a:lstStyle/>
          <a:p>
            <a:pPr defTabSz="976391">
              <a:defRPr/>
            </a:pPr>
            <a:fld id="{1E665DAD-6E17-40FB-A20A-397448A5F885}" type="slidenum">
              <a:rPr lang="en-US">
                <a:solidFill>
                  <a:prstClr val="black"/>
                </a:solidFill>
                <a:latin typeface="Calibri"/>
              </a:rPr>
              <a:pPr defTabSz="976391">
                <a:defRPr/>
              </a:pPr>
              <a:t>9</a:t>
            </a:fld>
            <a:endParaRPr lang="en-US" dirty="0">
              <a:solidFill>
                <a:prstClr val="black"/>
              </a:solidFill>
              <a:latin typeface="Calibri"/>
            </a:endParaRPr>
          </a:p>
        </p:txBody>
      </p:sp>
    </p:spTree>
    <p:extLst>
      <p:ext uri="{BB962C8B-B14F-4D97-AF65-F5344CB8AC3E}">
        <p14:creationId xmlns:p14="http://schemas.microsoft.com/office/powerpoint/2010/main" val="3409177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lvl1pPr>
              <a:defRPr sz="900"/>
            </a:lvl1pPr>
          </a:lstStyle>
          <a:p>
            <a:r>
              <a:rPr lang="en-US" dirty="0">
                <a:solidFill>
                  <a:schemeClr val="bg1"/>
                </a:solidFill>
              </a:rPr>
              <a:t>Etobicoke Master Gardeners                   www.etobicokemastergardeners.ca</a:t>
            </a:r>
            <a:endParaRPr lang="en-CA" dirty="0"/>
          </a:p>
          <a:p>
            <a:r>
              <a:rPr lang="en-US" dirty="0">
                <a:solidFill>
                  <a:schemeClr val="bg1"/>
                </a:solidFill>
              </a:rPr>
              <a:t>Etobicoke Gardeners                   www.etobicokemastergardeners.ca</a:t>
            </a:r>
            <a:endParaRPr lang="en-CA" dirty="0"/>
          </a:p>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160669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99195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31729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1606908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21640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44004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2216989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374577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772400" cy="762000"/>
          </a:xfrm>
        </p:spPr>
        <p:txBody>
          <a:bodyPr/>
          <a:lstStyle>
            <a:lvl1pPr>
              <a:defRPr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609599" y="1524000"/>
            <a:ext cx="7772400" cy="4517363"/>
          </a:xfrm>
        </p:spPr>
        <p:txBody>
          <a:bodyPr/>
          <a:lstStyle>
            <a:lvl1pPr>
              <a:defRPr sz="20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600">
                <a:latin typeface="Times New Roman" panose="02020603050405020304" pitchFamily="18" charset="0"/>
                <a:cs typeface="Times New Roman" panose="02020603050405020304" pitchFamily="18" charset="0"/>
              </a:defRPr>
            </a:lvl3pPr>
            <a:lvl4pPr>
              <a:defRPr sz="1400">
                <a:latin typeface="Times New Roman" panose="02020603050405020304" pitchFamily="18" charset="0"/>
                <a:cs typeface="Times New Roman" panose="02020603050405020304" pitchFamily="18" charset="0"/>
              </a:defRPr>
            </a:lvl4pPr>
            <a:lvl5pPr>
              <a:defRPr sz="12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599" y="6136617"/>
            <a:ext cx="7772401" cy="365125"/>
          </a:xfrm>
        </p:spPr>
        <p:txBody>
          <a:bodyPr/>
          <a:lstStyle>
            <a:lvl1pPr>
              <a:defRPr sz="1600" baseline="0">
                <a:solidFill>
                  <a:schemeClr val="tx1"/>
                </a:solidFill>
              </a:defRPr>
            </a:lvl1pPr>
          </a:lstStyle>
          <a:p>
            <a:r>
              <a:rPr lang="en-US" dirty="0"/>
              <a:t>Etobicoke Master Gardeners                       www.etobicokemastergardeners.ca</a:t>
            </a:r>
            <a:endParaRPr lang="en-CA" dirty="0"/>
          </a:p>
        </p:txBody>
      </p:sp>
      <p:sp>
        <p:nvSpPr>
          <p:cNvPr id="6" name="Slide Number Placeholder 5"/>
          <p:cNvSpPr>
            <a:spLocks noGrp="1"/>
          </p:cNvSpPr>
          <p:nvPr>
            <p:ph type="sldNum" sz="quarter" idx="12"/>
          </p:nvPr>
        </p:nvSpPr>
        <p:spPr>
          <a:xfrm>
            <a:off x="8125681" y="6088990"/>
            <a:ext cx="512638" cy="365125"/>
          </a:xfrm>
        </p:spPr>
        <p:txBody>
          <a:bodyPr/>
          <a:lstStyle>
            <a:lvl1pPr>
              <a:defRPr baseline="0">
                <a:solidFill>
                  <a:schemeClr val="tx1"/>
                </a:solidFill>
              </a:defRPr>
            </a:lvl1p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76125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384980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790997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11092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409898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80433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05258" y="6041363"/>
            <a:ext cx="684132" cy="365125"/>
          </a:xfrm>
          <a:prstGeom prst="rect">
            <a:avLst/>
          </a:prstGeom>
        </p:spPr>
        <p:txBody>
          <a:bodyPr/>
          <a:lstStyle/>
          <a:p>
            <a:fld id="{5FA3060D-BF27-43E6-8702-2A42527C01CC}" type="datetimeFigureOut">
              <a:rPr lang="en-CA" smtClean="0"/>
              <a:pPr/>
              <a:t>2023-09-26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A5CAEF8-63A7-4010-9393-52A14572552B}" type="slidenum">
              <a:rPr lang="en-CA" smtClean="0"/>
              <a:pPr/>
              <a:t>‹#›</a:t>
            </a:fld>
            <a:endParaRPr lang="en-CA" dirty="0"/>
          </a:p>
        </p:txBody>
      </p:sp>
    </p:spTree>
    <p:extLst>
      <p:ext uri="{BB962C8B-B14F-4D97-AF65-F5344CB8AC3E}">
        <p14:creationId xmlns:p14="http://schemas.microsoft.com/office/powerpoint/2010/main" val="105925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8" name="Footer Placeholder 3"/>
          <p:cNvSpPr txBox="1">
            <a:spLocks/>
          </p:cNvSpPr>
          <p:nvPr/>
        </p:nvSpPr>
        <p:spPr>
          <a:xfrm>
            <a:off x="609599" y="6088990"/>
            <a:ext cx="777240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Etobicoke Master Gardeners            www.etobicokemastergardeners.ca</a:t>
            </a:r>
            <a:endParaRPr lang="en-CA" sz="1600" dirty="0"/>
          </a:p>
        </p:txBody>
      </p:sp>
    </p:spTree>
    <p:extLst>
      <p:ext uri="{BB962C8B-B14F-4D97-AF65-F5344CB8AC3E}">
        <p14:creationId xmlns:p14="http://schemas.microsoft.com/office/powerpoint/2010/main" val="1627346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4191" y="-16935"/>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1114" y="6110285"/>
            <a:ext cx="6356198" cy="296204"/>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dirty="0"/>
              <a:t>Etobicoke Master Gardeners                   www.etobicoke.mgoi.ca</a:t>
            </a:r>
          </a:p>
        </p:txBody>
      </p:sp>
      <p:sp>
        <p:nvSpPr>
          <p:cNvPr id="6" name="Slide Number Placeholder 5"/>
          <p:cNvSpPr>
            <a:spLocks noGrp="1"/>
          </p:cNvSpPr>
          <p:nvPr>
            <p:ph type="sldNum" sz="quarter" idx="4"/>
          </p:nvPr>
        </p:nvSpPr>
        <p:spPr>
          <a:xfrm>
            <a:off x="8179231" y="6041363"/>
            <a:ext cx="512638" cy="365125"/>
          </a:xfrm>
          <a:prstGeom prst="rect">
            <a:avLst/>
          </a:prstGeom>
        </p:spPr>
        <p:txBody>
          <a:bodyPr vert="horz" lIns="91440" tIns="45720" rIns="91440" bIns="45720" rtlCol="0" anchor="ctr"/>
          <a:lstStyle>
            <a:lvl1pPr algn="r">
              <a:defRPr sz="900">
                <a:solidFill>
                  <a:schemeClr val="accent1"/>
                </a:solidFill>
              </a:defRPr>
            </a:lvl1pPr>
          </a:lstStyle>
          <a:p>
            <a:r>
              <a:rPr lang="en-US" dirty="0"/>
              <a:t>(#)</a:t>
            </a:r>
            <a:fld id="{6C266678-B013-4FF3-AC82-E67CC9536408}" type="slidenum">
              <a:rPr lang="en-US" smtClean="0"/>
              <a:pPr/>
              <a:t>‹#›</a:t>
            </a:fld>
            <a:endParaRPr lang="en-US" dirty="0"/>
          </a:p>
        </p:txBody>
      </p:sp>
    </p:spTree>
    <p:extLst>
      <p:ext uri="{BB962C8B-B14F-4D97-AF65-F5344CB8AC3E}">
        <p14:creationId xmlns:p14="http://schemas.microsoft.com/office/powerpoint/2010/main" val="2818209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etobicokemastergardeners.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forestryimages.org/images/768x512/1371063.jp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5.svg"/></Relationships>
</file>

<file path=ppt/slides/_rels/slide45.xml.rels><?xml version="1.0" encoding="UTF-8" standalone="yes"?>
<Relationships xmlns="http://schemas.openxmlformats.org/package/2006/relationships"><Relationship Id="rId3" Type="http://schemas.openxmlformats.org/officeDocument/2006/relationships/hyperlink" Target="http://www.etobicokemastergardenres.ca/"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mgoi.c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FE3CAE11-C08D-4906-A015-6C2C1F0B647E}"/>
              </a:ext>
            </a:extLst>
          </p:cNvPr>
          <p:cNvSpPr>
            <a:spLocks noGrp="1"/>
          </p:cNvSpPr>
          <p:nvPr>
            <p:ph type="title"/>
          </p:nvPr>
        </p:nvSpPr>
        <p:spPr>
          <a:xfrm>
            <a:off x="801806" y="521662"/>
            <a:ext cx="7647729" cy="1991431"/>
          </a:xfrm>
        </p:spPr>
        <p:txBody>
          <a:bodyPr>
            <a:normAutofit fontScale="90000"/>
          </a:bodyPr>
          <a:lstStyle/>
          <a:p>
            <a:pPr marL="0" marR="0" lvl="0" indent="0" algn="ctr" defTabSz="914400" eaLnBrk="1" fontAlgn="base" latinLnBrk="0" hangingPunct="1">
              <a:lnSpc>
                <a:spcPct val="100000"/>
              </a:lnSpc>
              <a:spcBef>
                <a:spcPct val="50000"/>
              </a:spcBef>
              <a:spcAft>
                <a:spcPct val="0"/>
              </a:spcAft>
              <a:tabLst/>
              <a:defRPr/>
            </a:pPr>
            <a:r>
              <a:rPr kumimoji="0" lang="en-CA" altLang="en-US" sz="6700" b="1" i="1" u="none" strike="noStrike" kern="0" cap="none" spc="0" normalizeH="0" baseline="0" noProof="0" dirty="0">
                <a:ln>
                  <a:noFill/>
                </a:ln>
                <a:effectLst/>
                <a:uLnTx/>
                <a:uFillTx/>
                <a:latin typeface="Times New Roman" pitchFamily="18" charset="0"/>
                <a:cs typeface="Arial" charset="0"/>
              </a:rPr>
              <a:t> Indoor Plant Gardening: </a:t>
            </a:r>
            <a:br>
              <a:rPr kumimoji="0" lang="en-CA" altLang="en-US" sz="6700" b="1" i="1" u="none" strike="noStrike" kern="0" cap="none" spc="0" normalizeH="0" baseline="0" noProof="0" dirty="0">
                <a:ln>
                  <a:noFill/>
                </a:ln>
                <a:effectLst/>
                <a:uLnTx/>
                <a:uFillTx/>
                <a:latin typeface="Times New Roman" pitchFamily="18" charset="0"/>
                <a:cs typeface="Arial" charset="0"/>
              </a:rPr>
            </a:br>
            <a:r>
              <a:rPr kumimoji="0" lang="en-CA" altLang="en-US" sz="6700" b="1" i="1" u="none" strike="noStrike" kern="0" cap="none" spc="0" normalizeH="0" baseline="0" noProof="0" dirty="0">
                <a:ln>
                  <a:noFill/>
                </a:ln>
                <a:effectLst/>
                <a:uLnTx/>
                <a:uFillTx/>
                <a:latin typeface="Times New Roman" pitchFamily="18" charset="0"/>
                <a:cs typeface="Arial" charset="0"/>
              </a:rPr>
              <a:t>Growing Houseplants</a:t>
            </a:r>
            <a:br>
              <a:rPr kumimoji="0" lang="en-CA" altLang="en-US" sz="6700" b="1" i="1" u="none" strike="noStrike" kern="0" cap="none" spc="0" normalizeH="0" baseline="0" noProof="0" dirty="0">
                <a:ln>
                  <a:noFill/>
                </a:ln>
                <a:effectLst/>
                <a:uLnTx/>
                <a:uFillTx/>
                <a:latin typeface="Times New Roman" pitchFamily="18" charset="0"/>
                <a:cs typeface="Arial" charset="0"/>
              </a:rPr>
            </a:br>
            <a:br>
              <a:rPr kumimoji="0" lang="en-CA" altLang="en-US" sz="6700" b="1" i="1" u="none" strike="noStrike" kern="0" cap="none" spc="0" normalizeH="0" baseline="0" noProof="0" dirty="0">
                <a:ln>
                  <a:noFill/>
                </a:ln>
                <a:effectLst/>
                <a:uLnTx/>
                <a:uFillTx/>
                <a:latin typeface="Times New Roman" pitchFamily="18" charset="0"/>
                <a:cs typeface="Arial" charset="0"/>
              </a:rPr>
            </a:br>
            <a:r>
              <a:rPr kumimoji="0" lang="en-CA" altLang="en-US" sz="6000" b="1" i="1" u="none" strike="noStrike" kern="0" cap="none" spc="0" normalizeH="0" baseline="0" noProof="0" dirty="0">
                <a:ln>
                  <a:noFill/>
                </a:ln>
                <a:effectLst/>
                <a:uLnTx/>
                <a:uFillTx/>
                <a:latin typeface="Times New Roman" pitchFamily="18" charset="0"/>
                <a:cs typeface="Arial" charset="0"/>
              </a:rPr>
              <a:t> </a:t>
            </a:r>
            <a:endParaRPr lang="en-US" sz="6000" i="1" dirty="0"/>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7" name="Text Box 3">
            <a:extLst>
              <a:ext uri="{FF2B5EF4-FFF2-40B4-BE49-F238E27FC236}">
                <a16:creationId xmlns:a16="http://schemas.microsoft.com/office/drawing/2014/main" id="{FF8DEB1F-1A42-4179-B554-07BAE3CF2B88}"/>
              </a:ext>
            </a:extLst>
          </p:cNvPr>
          <p:cNvSpPr txBox="1">
            <a:spLocks noChangeArrowheads="1"/>
          </p:cNvSpPr>
          <p:nvPr/>
        </p:nvSpPr>
        <p:spPr bwMode="auto">
          <a:xfrm>
            <a:off x="879624" y="3938748"/>
            <a:ext cx="27368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Times New Roman" pitchFamily="18" charset="0"/>
                <a:ea typeface="+mn-ea"/>
                <a:cs typeface="Arial" charset="0"/>
              </a:rPr>
              <a:t>Prepared by: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Times New Roman" pitchFamily="18" charset="0"/>
                <a:ea typeface="+mn-ea"/>
                <a:cs typeface="Arial" charset="0"/>
              </a:rPr>
              <a:t>Etobicoke Master Gardeners</a:t>
            </a:r>
            <a:endParaRPr kumimoji="0" lang="en-CA" altLang="en-US" sz="1600" b="0" i="0" u="none" strike="noStrike" kern="0" cap="none" spc="0" normalizeH="0" baseline="0" noProof="0" dirty="0">
              <a:ln>
                <a:noFill/>
              </a:ln>
              <a:solidFill>
                <a:srgbClr val="000000"/>
              </a:solidFill>
              <a:effectLst/>
              <a:uLnTx/>
              <a:uFillTx/>
              <a:latin typeface="Times New Roman" pitchFamily="18" charset="0"/>
              <a:ea typeface="+mn-ea"/>
              <a:cs typeface="Arial" charset="0"/>
            </a:endParaRPr>
          </a:p>
        </p:txBody>
      </p:sp>
      <p:pic>
        <p:nvPicPr>
          <p:cNvPr id="22" name="Picture 4" descr="C:\Users\Owner\AppData\Local\Temp\SNAGHTML1e2ec8b3.PNG">
            <a:extLst>
              <a:ext uri="{FF2B5EF4-FFF2-40B4-BE49-F238E27FC236}">
                <a16:creationId xmlns:a16="http://schemas.microsoft.com/office/drawing/2014/main" id="{77487414-F7DD-4335-9349-708B7F9D80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8656" y="4758377"/>
            <a:ext cx="2438405" cy="1408179"/>
          </a:xfrm>
          <a:prstGeom prst="rect">
            <a:avLst/>
          </a:prstGeom>
          <a:noFill/>
          <a:extLst>
            <a:ext uri="{909E8E84-426E-40DD-AFC4-6F175D3DCCD1}">
              <a14:hiddenFill xmlns:a14="http://schemas.microsoft.com/office/drawing/2010/main">
                <a:solidFill>
                  <a:srgbClr val="FFFFFF"/>
                </a:solidFill>
              </a14:hiddenFill>
            </a:ext>
          </a:extLst>
        </p:spPr>
      </p:pic>
      <p:sp>
        <p:nvSpPr>
          <p:cNvPr id="24" name="Footer Placeholder 3">
            <a:extLst>
              <a:ext uri="{FF2B5EF4-FFF2-40B4-BE49-F238E27FC236}">
                <a16:creationId xmlns:a16="http://schemas.microsoft.com/office/drawing/2014/main" id="{447EF274-474E-41F1-8CC9-2AD5EBD47975}"/>
              </a:ext>
            </a:extLst>
          </p:cNvPr>
          <p:cNvSpPr txBox="1">
            <a:spLocks/>
          </p:cNvSpPr>
          <p:nvPr/>
        </p:nvSpPr>
        <p:spPr>
          <a:xfrm>
            <a:off x="467549" y="6052896"/>
            <a:ext cx="8599427" cy="581533"/>
          </a:xfrm>
          <a:prstGeom prst="rect">
            <a:avLst/>
          </a:prstGeom>
        </p:spPr>
        <p:txBody>
          <a:bodyPr vert="horz" lIns="91440" tIns="45720" rIns="91440" bIns="45720" rtlCol="0" anchor="ctr"/>
          <a:lstStyle>
            <a:defPPr>
              <a:defRPr lang="en-US"/>
            </a:defPPr>
            <a:lvl1pPr marL="0" algn="l" defTabSz="914400" rtl="0" eaLnBrk="1" latinLnBrk="0" hangingPunct="1">
              <a:defRPr sz="16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rebuchet MS"/>
                <a:ea typeface="+mn-ea"/>
                <a:cs typeface="+mn-cs"/>
              </a:rPr>
              <a:t>Etobicoke Master Gardeners	                </a:t>
            </a:r>
            <a:r>
              <a:rPr kumimoji="0" lang="en-US" sz="1800" b="0" i="0" u="none" strike="noStrike" kern="0" cap="none" spc="0" normalizeH="0" baseline="0" noProof="0" dirty="0">
                <a:ln>
                  <a:noFill/>
                </a:ln>
                <a:solidFill>
                  <a:prstClr val="white"/>
                </a:solidFill>
                <a:effectLst/>
                <a:uLnTx/>
                <a:uFillTx/>
                <a:latin typeface="Trebuchet MS"/>
                <a:ea typeface="+mn-ea"/>
                <a:cs typeface="+mn-cs"/>
                <a:hlinkClick r:id="rId4"/>
              </a:rPr>
              <a:t>www.etobicokemastergardeners.ca</a:t>
            </a:r>
            <a:r>
              <a:rPr kumimoji="0" lang="en-US" sz="1800" b="0" i="0" u="none" strike="noStrike" kern="0" cap="none" spc="0" normalizeH="0" baseline="0" noProof="0" dirty="0">
                <a:ln>
                  <a:noFill/>
                </a:ln>
                <a:solidFill>
                  <a:prstClr val="white"/>
                </a:solidFill>
                <a:effectLst/>
                <a:uLnTx/>
                <a:uFillTx/>
                <a:latin typeface="Trebuchet MS"/>
                <a:ea typeface="+mn-ea"/>
                <a:cs typeface="+mn-cs"/>
              </a:rPr>
              <a:t>                   </a:t>
            </a:r>
          </a:p>
        </p:txBody>
      </p:sp>
    </p:spTree>
    <p:extLst>
      <p:ext uri="{BB962C8B-B14F-4D97-AF65-F5344CB8AC3E}">
        <p14:creationId xmlns:p14="http://schemas.microsoft.com/office/powerpoint/2010/main" val="361702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742" y="3899721"/>
            <a:ext cx="4800600" cy="1320800"/>
          </a:xfrm>
        </p:spPr>
        <p:txBody>
          <a:bodyPr vert="horz" lIns="91440" tIns="45720" rIns="91440" bIns="45720" rtlCol="0">
            <a:noAutofit/>
          </a:bodyPr>
          <a:lstStyle/>
          <a:p>
            <a:pPr algn="ctr">
              <a:lnSpc>
                <a:spcPct val="90000"/>
              </a:lnSpc>
            </a:pPr>
            <a:r>
              <a:rPr lang="en-US" sz="3200" b="1" dirty="0"/>
              <a:t> </a:t>
            </a:r>
            <a:r>
              <a:rPr lang="en-US" dirty="0"/>
              <a:t>Growing conditions </a:t>
            </a:r>
            <a:br>
              <a:rPr lang="en-US" dirty="0"/>
            </a:br>
            <a:r>
              <a:rPr lang="en-US" dirty="0"/>
              <a:t>and Indoor Plant Care</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a:extLst>
              <a:ext uri="{FF2B5EF4-FFF2-40B4-BE49-F238E27FC236}">
                <a16:creationId xmlns:a16="http://schemas.microsoft.com/office/drawing/2014/main" id="{F12727A7-476A-E889-F1DB-D9AA95D013D8}"/>
              </a:ext>
            </a:extLst>
          </p:cNvPr>
          <p:cNvPicPr>
            <a:picLocks noChangeAspect="1"/>
          </p:cNvPicPr>
          <p:nvPr/>
        </p:nvPicPr>
        <p:blipFill>
          <a:blip r:embed="rId3" cstate="print">
            <a:extLst>
              <a:ext uri="{28A0092B-C50C-407E-A947-70E740481C1C}">
                <a14:useLocalDpi xmlns:a14="http://schemas.microsoft.com/office/drawing/2010/main" val="0"/>
              </a:ext>
            </a:extLst>
          </a:blip>
          <a:srcRect l="17511" r="1751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Box 3">
            <a:extLst>
              <a:ext uri="{FF2B5EF4-FFF2-40B4-BE49-F238E27FC236}">
                <a16:creationId xmlns:a16="http://schemas.microsoft.com/office/drawing/2014/main" id="{8DA6403A-2723-819A-5945-196961B8512E}"/>
              </a:ext>
            </a:extLst>
          </p:cNvPr>
          <p:cNvSpPr txBox="1"/>
          <p:nvPr/>
        </p:nvSpPr>
        <p:spPr>
          <a:xfrm>
            <a:off x="6477000" y="6488668"/>
            <a:ext cx="6324600" cy="369332"/>
          </a:xfrm>
          <a:prstGeom prst="rect">
            <a:avLst/>
          </a:prstGeom>
          <a:noFill/>
        </p:spPr>
        <p:txBody>
          <a:bodyPr wrap="square">
            <a:spAutoFit/>
          </a:bodyPr>
          <a:lstStyle/>
          <a:p>
            <a:r>
              <a:rPr lang="en-US" dirty="0"/>
              <a:t>balconygardenweb.com</a:t>
            </a:r>
          </a:p>
        </p:txBody>
      </p:sp>
    </p:spTree>
    <p:extLst>
      <p:ext uri="{BB962C8B-B14F-4D97-AF65-F5344CB8AC3E}">
        <p14:creationId xmlns:p14="http://schemas.microsoft.com/office/powerpoint/2010/main" val="346172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9" name="Straight Connector 48">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2"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3" name="Isosceles Triangle 52">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4"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5"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6"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7" name="Isosceles Triangle 56">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8" name="Isosceles Triangle 57">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useBgFill="1">
        <p:nvSpPr>
          <p:cNvPr id="60" name="Rectangle 5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BB1B5B8-8129-49B7-A67E-26F464A06202}"/>
              </a:ext>
            </a:extLst>
          </p:cNvPr>
          <p:cNvSpPr>
            <a:spLocks noGrp="1"/>
          </p:cNvSpPr>
          <p:nvPr>
            <p:ph type="title"/>
          </p:nvPr>
        </p:nvSpPr>
        <p:spPr>
          <a:xfrm>
            <a:off x="738623" y="442823"/>
            <a:ext cx="8206622" cy="1143000"/>
          </a:xfrm>
        </p:spPr>
        <p:txBody>
          <a:bodyPr vert="horz" lIns="91440" tIns="45720" rIns="91440" bIns="45720" rtlCol="0" anchor="t">
            <a:normAutofit/>
          </a:bodyPr>
          <a:lstStyle/>
          <a:p>
            <a:r>
              <a:rPr lang="en-US" dirty="0"/>
              <a:t>Growing Conditions Indoor Plant Care </a:t>
            </a:r>
          </a:p>
        </p:txBody>
      </p:sp>
      <p:sp>
        <p:nvSpPr>
          <p:cNvPr id="62" name="Isosceles Triangle 6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4" name="Isosceles Triangle 6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spcBef>
                <a:spcPct val="0"/>
              </a:spcBef>
              <a:spcAft>
                <a:spcPts val="60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graphicFrame>
        <p:nvGraphicFramePr>
          <p:cNvPr id="22" name="Content Placeholder 7">
            <a:extLst>
              <a:ext uri="{FF2B5EF4-FFF2-40B4-BE49-F238E27FC236}">
                <a16:creationId xmlns:a16="http://schemas.microsoft.com/office/drawing/2014/main" id="{C021B04C-C0D3-87AC-42B4-4EDBB0668964}"/>
              </a:ext>
            </a:extLst>
          </p:cNvPr>
          <p:cNvGraphicFramePr>
            <a:graphicFrameLocks noGrp="1"/>
          </p:cNvGraphicFramePr>
          <p:nvPr>
            <p:ph sz="half" idx="1"/>
            <p:extLst>
              <p:ext uri="{D42A27DB-BD31-4B8C-83A1-F6EECF244321}">
                <p14:modId xmlns:p14="http://schemas.microsoft.com/office/powerpoint/2010/main" val="2627891767"/>
              </p:ext>
            </p:extLst>
          </p:nvPr>
        </p:nvGraphicFramePr>
        <p:xfrm>
          <a:off x="-12859" y="2695044"/>
          <a:ext cx="8958104" cy="5525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7">
            <a:extLst>
              <a:ext uri="{FF2B5EF4-FFF2-40B4-BE49-F238E27FC236}">
                <a16:creationId xmlns:a16="http://schemas.microsoft.com/office/drawing/2014/main" id="{9F4D6422-3B1E-D9A1-7E76-067BB6199426}"/>
              </a:ext>
            </a:extLst>
          </p:cNvPr>
          <p:cNvGraphicFramePr>
            <a:graphicFrameLocks/>
          </p:cNvGraphicFramePr>
          <p:nvPr>
            <p:extLst>
              <p:ext uri="{D42A27DB-BD31-4B8C-83A1-F6EECF244321}">
                <p14:modId xmlns:p14="http://schemas.microsoft.com/office/powerpoint/2010/main" val="2652273276"/>
              </p:ext>
            </p:extLst>
          </p:nvPr>
        </p:nvGraphicFramePr>
        <p:xfrm>
          <a:off x="1435768" y="929640"/>
          <a:ext cx="6342982" cy="42367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2210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dirty="0"/>
              <a:t>Light</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270669" y="1366954"/>
            <a:ext cx="3421677" cy="4622136"/>
          </a:xfrm>
        </p:spPr>
        <p:txBody>
          <a:bodyPr>
            <a:normAutofit/>
          </a:bodyPr>
          <a:lstStyle/>
          <a:p>
            <a:pPr lvl="1">
              <a:buFont typeface="Wingdings" panose="05000000000000000000" pitchFamily="2" charset="2"/>
              <a:buChar char="ü"/>
            </a:pPr>
            <a:r>
              <a:rPr lang="en-US" sz="3200" dirty="0">
                <a:solidFill>
                  <a:schemeClr val="tx1"/>
                </a:solidFill>
              </a:rPr>
              <a:t>High, Medium, and Low </a:t>
            </a:r>
          </a:p>
          <a:p>
            <a:pPr lvl="1">
              <a:buFont typeface="Wingdings" panose="05000000000000000000" pitchFamily="2" charset="2"/>
              <a:buChar char="ü"/>
            </a:pPr>
            <a:r>
              <a:rPr lang="en-US" sz="3200" dirty="0">
                <a:solidFill>
                  <a:schemeClr val="tx1"/>
                </a:solidFill>
              </a:rPr>
              <a:t>Direct , Indirect </a:t>
            </a:r>
          </a:p>
          <a:p>
            <a:pPr marL="457200" lvl="1" indent="0">
              <a:buNone/>
            </a:pPr>
            <a:endParaRPr lang="en-CA" sz="3600" dirty="0">
              <a:solidFill>
                <a:schemeClr val="tx1"/>
              </a:solidFill>
            </a:endParaRPr>
          </a:p>
        </p:txBody>
      </p:sp>
      <p:pic>
        <p:nvPicPr>
          <p:cNvPr id="5" name="Picture 4">
            <a:extLst>
              <a:ext uri="{FF2B5EF4-FFF2-40B4-BE49-F238E27FC236}">
                <a16:creationId xmlns:a16="http://schemas.microsoft.com/office/drawing/2014/main" id="{D757DFD3-0121-71FB-1040-BE24CBB5F0C7}"/>
              </a:ext>
            </a:extLst>
          </p:cNvPr>
          <p:cNvPicPr>
            <a:picLocks noChangeAspect="1"/>
          </p:cNvPicPr>
          <p:nvPr/>
        </p:nvPicPr>
        <p:blipFill>
          <a:blip r:embed="rId3" cstate="print"/>
          <a:stretch>
            <a:fillRect/>
          </a:stretch>
        </p:blipFill>
        <p:spPr>
          <a:xfrm>
            <a:off x="3657754" y="34892"/>
            <a:ext cx="5501640" cy="6788215"/>
          </a:xfrm>
          <a:prstGeom prst="rect">
            <a:avLst/>
          </a:prstGeom>
        </p:spPr>
      </p:pic>
      <p:sp>
        <p:nvSpPr>
          <p:cNvPr id="6" name="TextBox 5">
            <a:extLst>
              <a:ext uri="{FF2B5EF4-FFF2-40B4-BE49-F238E27FC236}">
                <a16:creationId xmlns:a16="http://schemas.microsoft.com/office/drawing/2014/main" id="{3BDAD2A7-CB2B-5449-016C-8636FDCD9E3E}"/>
              </a:ext>
            </a:extLst>
          </p:cNvPr>
          <p:cNvSpPr txBox="1"/>
          <p:nvPr/>
        </p:nvSpPr>
        <p:spPr>
          <a:xfrm>
            <a:off x="6956548" y="5931107"/>
            <a:ext cx="1925906" cy="215444"/>
          </a:xfrm>
          <a:prstGeom prst="rect">
            <a:avLst/>
          </a:prstGeom>
          <a:noFill/>
        </p:spPr>
        <p:txBody>
          <a:bodyPr wrap="square" rtlCol="0">
            <a:spAutoFit/>
          </a:bodyPr>
          <a:lstStyle/>
          <a:p>
            <a:r>
              <a:rPr lang="en-US" sz="800" dirty="0">
                <a:solidFill>
                  <a:schemeClr val="bg1"/>
                </a:solidFill>
              </a:rPr>
              <a:t>www.gardeners.com</a:t>
            </a:r>
          </a:p>
        </p:txBody>
      </p:sp>
    </p:spTree>
    <p:extLst>
      <p:ext uri="{BB962C8B-B14F-4D97-AF65-F5344CB8AC3E}">
        <p14:creationId xmlns:p14="http://schemas.microsoft.com/office/powerpoint/2010/main" val="2327645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 name="Content Placeholder 2">
            <a:extLst>
              <a:ext uri="{FF2B5EF4-FFF2-40B4-BE49-F238E27FC236}">
                <a16:creationId xmlns:a16="http://schemas.microsoft.com/office/drawing/2014/main" id="{51426571-E48A-4E26-822F-1F1168DC3BDE}"/>
              </a:ext>
            </a:extLst>
          </p:cNvPr>
          <p:cNvSpPr>
            <a:spLocks noGrp="1"/>
          </p:cNvSpPr>
          <p:nvPr>
            <p:ph idx="1"/>
          </p:nvPr>
        </p:nvSpPr>
        <p:spPr>
          <a:xfrm>
            <a:off x="618093" y="1010306"/>
            <a:ext cx="3140076" cy="5466944"/>
          </a:xfrm>
        </p:spPr>
        <p:txBody>
          <a:bodyPr>
            <a:normAutofit lnSpcReduction="10000"/>
          </a:bodyPr>
          <a:lstStyle/>
          <a:p>
            <a:pPr marL="0" indent="0">
              <a:buNone/>
            </a:pPr>
            <a:r>
              <a:rPr lang="en-CA" sz="2800" dirty="0">
                <a:solidFill>
                  <a:schemeClr val="tx1"/>
                </a:solidFill>
              </a:rPr>
              <a:t>Things to remember</a:t>
            </a:r>
          </a:p>
          <a:p>
            <a:pPr>
              <a:buFont typeface="Wingdings" panose="05000000000000000000" pitchFamily="2" charset="2"/>
              <a:buChar char="ü"/>
            </a:pPr>
            <a:r>
              <a:rPr lang="en-CA" sz="2800" dirty="0">
                <a:solidFill>
                  <a:schemeClr val="tx1"/>
                </a:solidFill>
              </a:rPr>
              <a:t>Light – 12 hours/day</a:t>
            </a:r>
          </a:p>
          <a:p>
            <a:pPr lvl="1">
              <a:buFont typeface="Wingdings" panose="05000000000000000000" pitchFamily="2" charset="2"/>
              <a:buChar char="ü"/>
            </a:pPr>
            <a:r>
              <a:rPr lang="en-CA" sz="2800" dirty="0">
                <a:solidFill>
                  <a:schemeClr val="tx1"/>
                </a:solidFill>
              </a:rPr>
              <a:t>LED lights are best</a:t>
            </a:r>
          </a:p>
          <a:p>
            <a:pPr>
              <a:buFont typeface="Wingdings" panose="05000000000000000000" pitchFamily="2" charset="2"/>
              <a:buChar char="ü"/>
            </a:pPr>
            <a:r>
              <a:rPr lang="en-CA" sz="2800" dirty="0">
                <a:solidFill>
                  <a:schemeClr val="tx1"/>
                </a:solidFill>
              </a:rPr>
              <a:t>Water</a:t>
            </a:r>
          </a:p>
          <a:p>
            <a:pPr lvl="1">
              <a:buFont typeface="Wingdings" panose="05000000000000000000" pitchFamily="2" charset="2"/>
              <a:buChar char="ü"/>
            </a:pPr>
            <a:r>
              <a:rPr lang="en-CA" sz="2800" dirty="0">
                <a:solidFill>
                  <a:schemeClr val="tx1"/>
                </a:solidFill>
              </a:rPr>
              <a:t>not too much!</a:t>
            </a:r>
          </a:p>
          <a:p>
            <a:pPr>
              <a:buFont typeface="Wingdings" panose="05000000000000000000" pitchFamily="2" charset="2"/>
              <a:buChar char="ü"/>
            </a:pPr>
            <a:r>
              <a:rPr lang="en-CA" sz="2800" dirty="0">
                <a:solidFill>
                  <a:schemeClr val="tx1"/>
                </a:solidFill>
              </a:rPr>
              <a:t>Fertilizer</a:t>
            </a:r>
          </a:p>
          <a:p>
            <a:pPr lvl="1">
              <a:buFont typeface="Wingdings" panose="05000000000000000000" pitchFamily="2" charset="2"/>
              <a:buChar char="ü"/>
            </a:pPr>
            <a:r>
              <a:rPr lang="en-CA" sz="2800" dirty="0">
                <a:solidFill>
                  <a:schemeClr val="tx1"/>
                </a:solidFill>
              </a:rPr>
              <a:t>just a little</a:t>
            </a:r>
          </a:p>
          <a:p>
            <a:pPr>
              <a:buFont typeface="Wingdings" panose="05000000000000000000" pitchFamily="2" charset="2"/>
              <a:buChar char="ü"/>
            </a:pPr>
            <a:r>
              <a:rPr lang="en-CA" sz="2800" dirty="0">
                <a:solidFill>
                  <a:schemeClr val="tx1"/>
                </a:solidFill>
              </a:rPr>
              <a:t>Air movement</a:t>
            </a:r>
          </a:p>
          <a:p>
            <a:pPr lvl="1">
              <a:buFont typeface="Wingdings" panose="05000000000000000000" pitchFamily="2" charset="2"/>
              <a:buChar char="ü"/>
            </a:pPr>
            <a:r>
              <a:rPr lang="en-CA" sz="2800" dirty="0">
                <a:solidFill>
                  <a:schemeClr val="tx1"/>
                </a:solidFill>
              </a:rPr>
              <a:t>use a fan </a:t>
            </a:r>
          </a:p>
          <a:p>
            <a:pPr marL="0" indent="0">
              <a:buNone/>
            </a:pPr>
            <a:endParaRPr lang="en-CA" sz="3200" dirty="0">
              <a:solidFill>
                <a:schemeClr val="tx1"/>
              </a:solidFill>
              <a:latin typeface="Calibri" panose="020F0502020204030204" pitchFamily="34" charset="0"/>
              <a:cs typeface="Calibri" panose="020F0502020204030204" pitchFamily="34" charset="0"/>
            </a:endParaRPr>
          </a:p>
          <a:p>
            <a:endParaRPr lang="en-CA" dirty="0"/>
          </a:p>
        </p:txBody>
      </p:sp>
      <p:sp>
        <p:nvSpPr>
          <p:cNvPr id="9" name="Title 1">
            <a:extLst>
              <a:ext uri="{FF2B5EF4-FFF2-40B4-BE49-F238E27FC236}">
                <a16:creationId xmlns:a16="http://schemas.microsoft.com/office/drawing/2014/main" id="{DBB1B5B8-8129-49B7-A67E-26F464A06202}"/>
              </a:ext>
            </a:extLst>
          </p:cNvPr>
          <p:cNvSpPr>
            <a:spLocks noGrp="1"/>
          </p:cNvSpPr>
          <p:nvPr>
            <p:ph type="title"/>
          </p:nvPr>
        </p:nvSpPr>
        <p:spPr>
          <a:xfrm>
            <a:off x="793930" y="124153"/>
            <a:ext cx="7772400" cy="762000"/>
          </a:xfrm>
        </p:spPr>
        <p:txBody>
          <a:bodyPr/>
          <a:lstStyle/>
          <a:p>
            <a:r>
              <a:rPr lang="en-CA" dirty="0">
                <a:latin typeface="Calibri" pitchFamily="34" charset="0"/>
              </a:rPr>
              <a:t>Growing Under Lights</a:t>
            </a:r>
          </a:p>
        </p:txBody>
      </p:sp>
      <p:pic>
        <p:nvPicPr>
          <p:cNvPr id="16" name="Picture 2"/>
          <p:cNvPicPr>
            <a:picLocks noChangeAspect="1" noChangeArrowheads="1"/>
          </p:cNvPicPr>
          <p:nvPr/>
        </p:nvPicPr>
        <p:blipFill>
          <a:blip r:embed="rId3" cstate="print"/>
          <a:srcRect/>
          <a:stretch>
            <a:fillRect/>
          </a:stretch>
        </p:blipFill>
        <p:spPr bwMode="auto">
          <a:xfrm>
            <a:off x="3821005" y="1677463"/>
            <a:ext cx="5231757" cy="3221890"/>
          </a:xfrm>
          <a:prstGeom prst="rect">
            <a:avLst/>
          </a:prstGeom>
          <a:noFill/>
          <a:ln w="9525">
            <a:noFill/>
            <a:miter lim="800000"/>
            <a:headEnd/>
            <a:tailEnd/>
          </a:ln>
        </p:spPr>
      </p:pic>
    </p:spTree>
    <p:extLst>
      <p:ext uri="{BB962C8B-B14F-4D97-AF65-F5344CB8AC3E}">
        <p14:creationId xmlns:p14="http://schemas.microsoft.com/office/powerpoint/2010/main" val="416204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773174" y="353468"/>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dirty="0"/>
              <a:t>Water</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491888" y="1012101"/>
            <a:ext cx="3421677" cy="4622136"/>
          </a:xfrm>
        </p:spPr>
        <p:txBody>
          <a:bodyPr>
            <a:normAutofit/>
          </a:bodyPr>
          <a:lstStyle/>
          <a:p>
            <a:pPr lvl="1">
              <a:buFont typeface="Wingdings" panose="05000000000000000000" pitchFamily="2" charset="2"/>
              <a:buChar char="v"/>
            </a:pPr>
            <a:r>
              <a:rPr lang="en-US" sz="3200" dirty="0">
                <a:solidFill>
                  <a:schemeClr val="tx1"/>
                </a:solidFill>
              </a:rPr>
              <a:t>Over </a:t>
            </a:r>
          </a:p>
          <a:p>
            <a:pPr lvl="1">
              <a:buFont typeface="Wingdings" panose="05000000000000000000" pitchFamily="2" charset="2"/>
              <a:buChar char="v"/>
            </a:pPr>
            <a:r>
              <a:rPr lang="en-US" sz="3200" dirty="0">
                <a:solidFill>
                  <a:schemeClr val="tx1"/>
                </a:solidFill>
              </a:rPr>
              <a:t>Under</a:t>
            </a:r>
            <a:endParaRPr lang="en-CA" sz="3200" dirty="0">
              <a:solidFill>
                <a:schemeClr val="tx1"/>
              </a:solidFill>
            </a:endParaRPr>
          </a:p>
          <a:p>
            <a:pPr marL="457200" lvl="1" indent="0">
              <a:buNone/>
            </a:pPr>
            <a:endParaRPr lang="en-CA" sz="3600" dirty="0">
              <a:solidFill>
                <a:schemeClr val="tx1"/>
              </a:solidFill>
            </a:endParaRPr>
          </a:p>
        </p:txBody>
      </p:sp>
      <p:sp>
        <p:nvSpPr>
          <p:cNvPr id="6" name="TextBox 5">
            <a:extLst>
              <a:ext uri="{FF2B5EF4-FFF2-40B4-BE49-F238E27FC236}">
                <a16:creationId xmlns:a16="http://schemas.microsoft.com/office/drawing/2014/main" id="{3BDAD2A7-CB2B-5449-016C-8636FDCD9E3E}"/>
              </a:ext>
            </a:extLst>
          </p:cNvPr>
          <p:cNvSpPr txBox="1"/>
          <p:nvPr/>
        </p:nvSpPr>
        <p:spPr>
          <a:xfrm>
            <a:off x="6956548" y="5931107"/>
            <a:ext cx="1925906" cy="215444"/>
          </a:xfrm>
          <a:prstGeom prst="rect">
            <a:avLst/>
          </a:prstGeom>
          <a:noFill/>
        </p:spPr>
        <p:txBody>
          <a:bodyPr wrap="square" rtlCol="0">
            <a:spAutoFit/>
          </a:bodyPr>
          <a:lstStyle/>
          <a:p>
            <a:r>
              <a:rPr lang="en-US" sz="800" dirty="0">
                <a:solidFill>
                  <a:schemeClr val="bg1"/>
                </a:solidFill>
              </a:rPr>
              <a:t>www.gardeners.com</a:t>
            </a:r>
          </a:p>
        </p:txBody>
      </p:sp>
      <p:pic>
        <p:nvPicPr>
          <p:cNvPr id="4" name="Picture 3">
            <a:extLst>
              <a:ext uri="{FF2B5EF4-FFF2-40B4-BE49-F238E27FC236}">
                <a16:creationId xmlns:a16="http://schemas.microsoft.com/office/drawing/2014/main" id="{B0E6A4C0-41C4-19B6-3320-8F29FCFEA372}"/>
              </a:ext>
            </a:extLst>
          </p:cNvPr>
          <p:cNvPicPr>
            <a:picLocks noChangeAspect="1"/>
          </p:cNvPicPr>
          <p:nvPr/>
        </p:nvPicPr>
        <p:blipFill>
          <a:blip r:embed="rId3"/>
          <a:stretch>
            <a:fillRect/>
          </a:stretch>
        </p:blipFill>
        <p:spPr>
          <a:xfrm>
            <a:off x="631948" y="2197691"/>
            <a:ext cx="8103773" cy="4552050"/>
          </a:xfrm>
          <a:prstGeom prst="rect">
            <a:avLst/>
          </a:prstGeom>
        </p:spPr>
      </p:pic>
      <p:sp>
        <p:nvSpPr>
          <p:cNvPr id="9" name="TextBox 8">
            <a:extLst>
              <a:ext uri="{FF2B5EF4-FFF2-40B4-BE49-F238E27FC236}">
                <a16:creationId xmlns:a16="http://schemas.microsoft.com/office/drawing/2014/main" id="{744AC756-AB20-4C3D-864D-F1F629C7312B}"/>
              </a:ext>
            </a:extLst>
          </p:cNvPr>
          <p:cNvSpPr txBox="1"/>
          <p:nvPr/>
        </p:nvSpPr>
        <p:spPr>
          <a:xfrm>
            <a:off x="757934" y="6371795"/>
            <a:ext cx="4587240" cy="369332"/>
          </a:xfrm>
          <a:prstGeom prst="rect">
            <a:avLst/>
          </a:prstGeom>
          <a:noFill/>
        </p:spPr>
        <p:txBody>
          <a:bodyPr wrap="square">
            <a:spAutoFit/>
          </a:bodyPr>
          <a:lstStyle/>
          <a:p>
            <a:r>
              <a:rPr lang="en-US" b="0" i="0" cap="all" dirty="0">
                <a:effectLst/>
                <a:latin typeface="Plus Jakarta Sans"/>
              </a:rPr>
              <a:t>BHG / PHOEBE CHEONG</a:t>
            </a:r>
            <a:endParaRPr lang="en-US" dirty="0"/>
          </a:p>
        </p:txBody>
      </p:sp>
      <p:pic>
        <p:nvPicPr>
          <p:cNvPr id="11" name="Picture 10">
            <a:extLst>
              <a:ext uri="{FF2B5EF4-FFF2-40B4-BE49-F238E27FC236}">
                <a16:creationId xmlns:a16="http://schemas.microsoft.com/office/drawing/2014/main" id="{5CE013C3-793A-95AD-A4D4-448E7E1D534F}"/>
              </a:ext>
            </a:extLst>
          </p:cNvPr>
          <p:cNvPicPr>
            <a:picLocks noChangeAspect="1"/>
          </p:cNvPicPr>
          <p:nvPr/>
        </p:nvPicPr>
        <p:blipFill>
          <a:blip r:embed="rId4"/>
          <a:stretch>
            <a:fillRect/>
          </a:stretch>
        </p:blipFill>
        <p:spPr>
          <a:xfrm>
            <a:off x="4643478" y="142483"/>
            <a:ext cx="4359296" cy="2880249"/>
          </a:xfrm>
          <a:prstGeom prst="rect">
            <a:avLst/>
          </a:prstGeom>
        </p:spPr>
      </p:pic>
    </p:spTree>
    <p:extLst>
      <p:ext uri="{BB962C8B-B14F-4D97-AF65-F5344CB8AC3E}">
        <p14:creationId xmlns:p14="http://schemas.microsoft.com/office/powerpoint/2010/main" val="3084573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799730" y="307407"/>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dirty="0"/>
              <a:t>Humidity </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A1AF86C6-B18E-5950-9925-D8132658BE68}"/>
              </a:ext>
            </a:extLst>
          </p:cNvPr>
          <p:cNvPicPr>
            <a:picLocks noChangeAspect="1"/>
          </p:cNvPicPr>
          <p:nvPr/>
        </p:nvPicPr>
        <p:blipFill>
          <a:blip r:embed="rId3"/>
          <a:stretch>
            <a:fillRect/>
          </a:stretch>
        </p:blipFill>
        <p:spPr>
          <a:xfrm>
            <a:off x="44461" y="2069753"/>
            <a:ext cx="4904705" cy="4562516"/>
          </a:xfrm>
          <a:prstGeom prst="rect">
            <a:avLst/>
          </a:prstGeom>
        </p:spPr>
      </p:pic>
      <p:pic>
        <p:nvPicPr>
          <p:cNvPr id="6" name="Picture 5">
            <a:extLst>
              <a:ext uri="{FF2B5EF4-FFF2-40B4-BE49-F238E27FC236}">
                <a16:creationId xmlns:a16="http://schemas.microsoft.com/office/drawing/2014/main" id="{441FEC62-BA2D-D25F-378A-BD85B32BE55F}"/>
              </a:ext>
            </a:extLst>
          </p:cNvPr>
          <p:cNvPicPr>
            <a:picLocks noChangeAspect="1"/>
          </p:cNvPicPr>
          <p:nvPr/>
        </p:nvPicPr>
        <p:blipFill>
          <a:blip r:embed="rId4"/>
          <a:stretch>
            <a:fillRect/>
          </a:stretch>
        </p:blipFill>
        <p:spPr>
          <a:xfrm>
            <a:off x="4972604" y="53688"/>
            <a:ext cx="4095196" cy="3832511"/>
          </a:xfrm>
          <a:prstGeom prst="rect">
            <a:avLst/>
          </a:prstGeom>
        </p:spPr>
      </p:pic>
      <p:sp>
        <p:nvSpPr>
          <p:cNvPr id="11" name="TextBox 10">
            <a:extLst>
              <a:ext uri="{FF2B5EF4-FFF2-40B4-BE49-F238E27FC236}">
                <a16:creationId xmlns:a16="http://schemas.microsoft.com/office/drawing/2014/main" id="{67D7F02A-3C33-0C1D-0A8E-5D4ED832816C}"/>
              </a:ext>
            </a:extLst>
          </p:cNvPr>
          <p:cNvSpPr txBox="1"/>
          <p:nvPr/>
        </p:nvSpPr>
        <p:spPr>
          <a:xfrm>
            <a:off x="8077200" y="3636325"/>
            <a:ext cx="4587240" cy="215444"/>
          </a:xfrm>
          <a:prstGeom prst="rect">
            <a:avLst/>
          </a:prstGeom>
          <a:noFill/>
        </p:spPr>
        <p:txBody>
          <a:bodyPr wrap="square">
            <a:spAutoFit/>
          </a:bodyPr>
          <a:lstStyle/>
          <a:p>
            <a:r>
              <a:rPr lang="en-US" sz="800" dirty="0"/>
              <a:t>www.latimes.com</a:t>
            </a:r>
          </a:p>
        </p:txBody>
      </p:sp>
      <p:sp>
        <p:nvSpPr>
          <p:cNvPr id="14" name="TextBox 13">
            <a:extLst>
              <a:ext uri="{FF2B5EF4-FFF2-40B4-BE49-F238E27FC236}">
                <a16:creationId xmlns:a16="http://schemas.microsoft.com/office/drawing/2014/main" id="{14F2030B-B4C2-2A6A-4D1C-45B23DA19DFB}"/>
              </a:ext>
            </a:extLst>
          </p:cNvPr>
          <p:cNvSpPr txBox="1"/>
          <p:nvPr/>
        </p:nvSpPr>
        <p:spPr>
          <a:xfrm>
            <a:off x="4038600" y="6768112"/>
            <a:ext cx="4587240" cy="215444"/>
          </a:xfrm>
          <a:prstGeom prst="rect">
            <a:avLst/>
          </a:prstGeom>
          <a:noFill/>
        </p:spPr>
        <p:txBody>
          <a:bodyPr wrap="square">
            <a:spAutoFit/>
          </a:bodyPr>
          <a:lstStyle/>
          <a:p>
            <a:r>
              <a:rPr lang="en-US" sz="800" dirty="0"/>
              <a:t>www.latimes.com</a:t>
            </a:r>
          </a:p>
        </p:txBody>
      </p:sp>
      <p:sp>
        <p:nvSpPr>
          <p:cNvPr id="2" name="TextBox 1">
            <a:extLst>
              <a:ext uri="{FF2B5EF4-FFF2-40B4-BE49-F238E27FC236}">
                <a16:creationId xmlns:a16="http://schemas.microsoft.com/office/drawing/2014/main" id="{64B198BC-6623-37AB-5BF6-A8968A646333}"/>
              </a:ext>
            </a:extLst>
          </p:cNvPr>
          <p:cNvSpPr txBox="1"/>
          <p:nvPr/>
        </p:nvSpPr>
        <p:spPr>
          <a:xfrm>
            <a:off x="-15240" y="6358386"/>
            <a:ext cx="4587240" cy="215444"/>
          </a:xfrm>
          <a:prstGeom prst="rect">
            <a:avLst/>
          </a:prstGeom>
          <a:noFill/>
        </p:spPr>
        <p:txBody>
          <a:bodyPr wrap="square">
            <a:spAutoFit/>
          </a:bodyPr>
          <a:lstStyle/>
          <a:p>
            <a:r>
              <a:rPr lang="en-US" sz="800" dirty="0"/>
              <a:t>www.latimes.com</a:t>
            </a:r>
          </a:p>
        </p:txBody>
      </p:sp>
    </p:spTree>
    <p:extLst>
      <p:ext uri="{BB962C8B-B14F-4D97-AF65-F5344CB8AC3E}">
        <p14:creationId xmlns:p14="http://schemas.microsoft.com/office/powerpoint/2010/main" val="1062527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dirty="0"/>
              <a:t>Temperature</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2050" name="Picture 2" descr="House Plants Temperature Guide | Blossom Blog">
            <a:extLst>
              <a:ext uri="{FF2B5EF4-FFF2-40B4-BE49-F238E27FC236}">
                <a16:creationId xmlns:a16="http://schemas.microsoft.com/office/drawing/2014/main" id="{CA4CE086-0667-1F97-EEF5-2D5A4A17A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05" y="1815679"/>
            <a:ext cx="9182905" cy="39240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5ADEE1-6B26-5986-B0D3-17906FE40A4C}"/>
              </a:ext>
            </a:extLst>
          </p:cNvPr>
          <p:cNvSpPr txBox="1"/>
          <p:nvPr/>
        </p:nvSpPr>
        <p:spPr>
          <a:xfrm>
            <a:off x="8137525" y="5558432"/>
            <a:ext cx="1676400" cy="215444"/>
          </a:xfrm>
          <a:prstGeom prst="rect">
            <a:avLst/>
          </a:prstGeom>
          <a:noFill/>
        </p:spPr>
        <p:txBody>
          <a:bodyPr wrap="square" rtlCol="0">
            <a:spAutoFit/>
          </a:bodyPr>
          <a:lstStyle/>
          <a:p>
            <a:r>
              <a:rPr lang="en-US" sz="800" dirty="0"/>
              <a:t>blossomplant.com</a:t>
            </a:r>
          </a:p>
        </p:txBody>
      </p:sp>
    </p:spTree>
    <p:extLst>
      <p:ext uri="{BB962C8B-B14F-4D97-AF65-F5344CB8AC3E}">
        <p14:creationId xmlns:p14="http://schemas.microsoft.com/office/powerpoint/2010/main" val="2456027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dirty="0"/>
              <a:t>Space</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CFC8AA19-B400-03F3-3BE8-A0688E836882}"/>
              </a:ext>
            </a:extLst>
          </p:cNvPr>
          <p:cNvPicPr>
            <a:picLocks noChangeAspect="1"/>
          </p:cNvPicPr>
          <p:nvPr/>
        </p:nvPicPr>
        <p:blipFill>
          <a:blip r:embed="rId3"/>
          <a:stretch>
            <a:fillRect/>
          </a:stretch>
        </p:blipFill>
        <p:spPr>
          <a:xfrm>
            <a:off x="-2" y="1557027"/>
            <a:ext cx="9144002" cy="5285607"/>
          </a:xfrm>
          <a:prstGeom prst="rect">
            <a:avLst/>
          </a:prstGeom>
        </p:spPr>
      </p:pic>
    </p:spTree>
    <p:extLst>
      <p:ext uri="{BB962C8B-B14F-4D97-AF65-F5344CB8AC3E}">
        <p14:creationId xmlns:p14="http://schemas.microsoft.com/office/powerpoint/2010/main" val="16265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9" name="Title 1">
            <a:extLst>
              <a:ext uri="{FF2B5EF4-FFF2-40B4-BE49-F238E27FC236}">
                <a16:creationId xmlns:a16="http://schemas.microsoft.com/office/drawing/2014/main" id="{DBB1B5B8-8129-49B7-A67E-26F464A06202}"/>
              </a:ext>
            </a:extLst>
          </p:cNvPr>
          <p:cNvSpPr>
            <a:spLocks noGrp="1"/>
          </p:cNvSpPr>
          <p:nvPr>
            <p:ph type="title"/>
          </p:nvPr>
        </p:nvSpPr>
        <p:spPr>
          <a:xfrm>
            <a:off x="1181749" y="308548"/>
            <a:ext cx="6347714" cy="685800"/>
          </a:xfrm>
        </p:spPr>
        <p:txBody>
          <a:bodyPr/>
          <a:lstStyle/>
          <a:p>
            <a:r>
              <a:rPr lang="en-CA" dirty="0">
                <a:solidFill>
                  <a:schemeClr val="tx1"/>
                </a:solidFill>
                <a:latin typeface="Times New Roman" panose="02020603050405020304" pitchFamily="18" charset="0"/>
                <a:cs typeface="Times New Roman" panose="02020603050405020304" pitchFamily="18" charset="0"/>
              </a:rPr>
              <a:t>Grooming Your Indoor Plants </a:t>
            </a:r>
          </a:p>
        </p:txBody>
      </p:sp>
      <p:sp>
        <p:nvSpPr>
          <p:cNvPr id="8" name="Content Placeholder 7"/>
          <p:cNvSpPr>
            <a:spLocks noGrp="1"/>
          </p:cNvSpPr>
          <p:nvPr>
            <p:ph sz="half" idx="1"/>
          </p:nvPr>
        </p:nvSpPr>
        <p:spPr>
          <a:xfrm>
            <a:off x="609600" y="1089366"/>
            <a:ext cx="8042512" cy="5616234"/>
          </a:xfrm>
        </p:spPr>
        <p:txBody>
          <a:bodyPr>
            <a:normAutofit/>
          </a:bodyPr>
          <a:lstStyle/>
          <a:p>
            <a:pPr marL="0" indent="0">
              <a:lnSpc>
                <a:spcPct val="90000"/>
              </a:lnSpc>
              <a:buNone/>
            </a:pPr>
            <a:r>
              <a:rPr lang="en-CA" sz="2800" dirty="0">
                <a:solidFill>
                  <a:schemeClr val="tx1"/>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4191000" y="6324600"/>
            <a:ext cx="3276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white"/>
                </a:solidFill>
                <a:effectLst/>
                <a:uLnTx/>
                <a:uFillTx/>
                <a:latin typeface="Trebuchet MS"/>
                <a:ea typeface="+mn-ea"/>
                <a:cs typeface="+mn-cs"/>
              </a:rPr>
              <a:t>https://www.finegardening.com/project-guides/gardening-basics/the-science-behind-plant-division</a:t>
            </a:r>
          </a:p>
        </p:txBody>
      </p:sp>
      <p:sp>
        <p:nvSpPr>
          <p:cNvPr id="2" name="Content Placeholder 2">
            <a:extLst>
              <a:ext uri="{FF2B5EF4-FFF2-40B4-BE49-F238E27FC236}">
                <a16:creationId xmlns:a16="http://schemas.microsoft.com/office/drawing/2014/main" id="{9CC43F69-1FD5-60CF-EB9A-A0D6E8D6E681}"/>
              </a:ext>
            </a:extLst>
          </p:cNvPr>
          <p:cNvSpPr txBox="1">
            <a:spLocks/>
          </p:cNvSpPr>
          <p:nvPr/>
        </p:nvSpPr>
        <p:spPr>
          <a:xfrm>
            <a:off x="1181749" y="967344"/>
            <a:ext cx="7516083" cy="46221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ü"/>
            </a:pPr>
            <a:r>
              <a:rPr lang="en-US" sz="4000" dirty="0"/>
              <a:t> </a:t>
            </a:r>
            <a:r>
              <a:rPr lang="en-US" sz="3200" dirty="0"/>
              <a:t>Cleaning</a:t>
            </a:r>
          </a:p>
          <a:p>
            <a:pPr>
              <a:buFont typeface="Wingdings" panose="05000000000000000000" pitchFamily="2" charset="2"/>
              <a:buChar char="ü"/>
            </a:pPr>
            <a:r>
              <a:rPr lang="en-US" sz="3200" dirty="0"/>
              <a:t> Polishing</a:t>
            </a:r>
          </a:p>
          <a:p>
            <a:pPr>
              <a:buFont typeface="Wingdings" panose="05000000000000000000" pitchFamily="2" charset="2"/>
              <a:buChar char="ü"/>
            </a:pPr>
            <a:endParaRPr lang="en-CA" sz="3600" dirty="0">
              <a:solidFill>
                <a:schemeClr val="tx1"/>
              </a:solidFill>
            </a:endParaRPr>
          </a:p>
        </p:txBody>
      </p:sp>
      <p:pic>
        <p:nvPicPr>
          <p:cNvPr id="1026" name="Picture 2" descr="See the source image">
            <a:extLst>
              <a:ext uri="{FF2B5EF4-FFF2-40B4-BE49-F238E27FC236}">
                <a16:creationId xmlns:a16="http://schemas.microsoft.com/office/drawing/2014/main" id="{A6530D1A-BE20-7DDA-921A-B4535CC0B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339" y="2418839"/>
            <a:ext cx="6446124" cy="4297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55DE9C-4499-B9B3-6127-2E2CD8EBECFF}"/>
              </a:ext>
            </a:extLst>
          </p:cNvPr>
          <p:cNvSpPr txBox="1"/>
          <p:nvPr/>
        </p:nvSpPr>
        <p:spPr>
          <a:xfrm>
            <a:off x="6467276" y="6361211"/>
            <a:ext cx="4587240" cy="215444"/>
          </a:xfrm>
          <a:prstGeom prst="rect">
            <a:avLst/>
          </a:prstGeom>
          <a:noFill/>
        </p:spPr>
        <p:txBody>
          <a:bodyPr wrap="square">
            <a:spAutoFit/>
          </a:bodyPr>
          <a:lstStyle/>
          <a:p>
            <a:r>
              <a:rPr lang="en-US" sz="800" dirty="0"/>
              <a:t>www.bing.com</a:t>
            </a:r>
          </a:p>
        </p:txBody>
      </p:sp>
      <p:sp>
        <p:nvSpPr>
          <p:cNvPr id="5" name="Content Placeholder 2">
            <a:extLst>
              <a:ext uri="{FF2B5EF4-FFF2-40B4-BE49-F238E27FC236}">
                <a16:creationId xmlns:a16="http://schemas.microsoft.com/office/drawing/2014/main" id="{25E4DFD5-BF12-BF65-6B94-6DA28102C7DD}"/>
              </a:ext>
            </a:extLst>
          </p:cNvPr>
          <p:cNvSpPr txBox="1">
            <a:spLocks/>
          </p:cNvSpPr>
          <p:nvPr/>
        </p:nvSpPr>
        <p:spPr>
          <a:xfrm>
            <a:off x="4684196" y="1047122"/>
            <a:ext cx="7516083" cy="46221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ü"/>
            </a:pPr>
            <a:r>
              <a:rPr lang="en-US" sz="3200" dirty="0"/>
              <a:t>Training </a:t>
            </a:r>
          </a:p>
          <a:p>
            <a:pPr>
              <a:buFont typeface="Wingdings" panose="05000000000000000000" pitchFamily="2" charset="2"/>
              <a:buChar char="ü"/>
            </a:pPr>
            <a:r>
              <a:rPr lang="en-US" sz="3200" dirty="0"/>
              <a:t>Pruning </a:t>
            </a:r>
          </a:p>
          <a:p>
            <a:pPr marL="0" indent="0">
              <a:buFont typeface="Wingdings 3" charset="2"/>
              <a:buNone/>
            </a:pPr>
            <a:r>
              <a:rPr lang="en-US" sz="4000" dirty="0"/>
              <a:t> </a:t>
            </a:r>
            <a:endParaRPr lang="en-US" sz="4000" b="1" dirty="0"/>
          </a:p>
          <a:p>
            <a:pPr marL="457200" lvl="1" indent="0">
              <a:buFont typeface="Wingdings 3" charset="2"/>
              <a:buNone/>
            </a:pPr>
            <a:endParaRPr lang="en-CA" sz="3600" dirty="0">
              <a:solidFill>
                <a:schemeClr val="tx1"/>
              </a:solidFill>
            </a:endParaRPr>
          </a:p>
        </p:txBody>
      </p:sp>
    </p:spTree>
    <p:extLst>
      <p:ext uri="{BB962C8B-B14F-4D97-AF65-F5344CB8AC3E}">
        <p14:creationId xmlns:p14="http://schemas.microsoft.com/office/powerpoint/2010/main" val="2104738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6" name="Title 1">
            <a:extLst>
              <a:ext uri="{FF2B5EF4-FFF2-40B4-BE49-F238E27FC236}">
                <a16:creationId xmlns:a16="http://schemas.microsoft.com/office/drawing/2014/main" id="{E854D269-546A-465B-A488-C7F38B58EFFC}"/>
              </a:ext>
            </a:extLst>
          </p:cNvPr>
          <p:cNvSpPr>
            <a:spLocks noGrp="1"/>
          </p:cNvSpPr>
          <p:nvPr>
            <p:ph type="title"/>
          </p:nvPr>
        </p:nvSpPr>
        <p:spPr>
          <a:xfrm>
            <a:off x="864214" y="495804"/>
            <a:ext cx="6172200" cy="479822"/>
          </a:xfrm>
        </p:spPr>
        <p:txBody>
          <a:bodyPr>
            <a:noAutofit/>
          </a:bodyPr>
          <a:lstStyle/>
          <a:p>
            <a:r>
              <a:rPr lang="en-CA" dirty="0"/>
              <a:t>Feeding your indoor plants</a:t>
            </a:r>
          </a:p>
        </p:txBody>
      </p:sp>
      <p:pic>
        <p:nvPicPr>
          <p:cNvPr id="8" name="Graphic 7" descr="Leaf with solid fill">
            <a:extLst>
              <a:ext uri="{FF2B5EF4-FFF2-40B4-BE49-F238E27FC236}">
                <a16:creationId xmlns:a16="http://schemas.microsoft.com/office/drawing/2014/main" id="{09ECC539-D270-4CD1-B6B6-55C431BD9A2A}"/>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742447" y="1988903"/>
            <a:ext cx="2379392" cy="2379392"/>
          </a:xfrm>
          <a:prstGeom prst="rect">
            <a:avLst/>
          </a:prstGeom>
        </p:spPr>
      </p:pic>
      <p:pic>
        <p:nvPicPr>
          <p:cNvPr id="9" name="Graphic 8" descr="Plant With Roots with solid fill">
            <a:extLst>
              <a:ext uri="{FF2B5EF4-FFF2-40B4-BE49-F238E27FC236}">
                <a16:creationId xmlns:a16="http://schemas.microsoft.com/office/drawing/2014/main" id="{8A42D546-249D-4523-AD07-EC89D2505103}"/>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6344048" y="2169279"/>
            <a:ext cx="2039477" cy="2039477"/>
          </a:xfrm>
          <a:prstGeom prst="rect">
            <a:avLst/>
          </a:prstGeom>
        </p:spPr>
      </p:pic>
      <p:pic>
        <p:nvPicPr>
          <p:cNvPr id="10" name="Graphic 9" descr="Sunflower with solid fill">
            <a:extLst>
              <a:ext uri="{FF2B5EF4-FFF2-40B4-BE49-F238E27FC236}">
                <a16:creationId xmlns:a16="http://schemas.microsoft.com/office/drawing/2014/main" id="{C671DE09-A0B6-42A6-84AC-9F0912989D91}"/>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3354379" y="1954060"/>
            <a:ext cx="2206742" cy="2206742"/>
          </a:xfrm>
          <a:prstGeom prst="rect">
            <a:avLst/>
          </a:prstGeom>
        </p:spPr>
      </p:pic>
      <p:sp>
        <p:nvSpPr>
          <p:cNvPr id="11" name="Rectangle 10">
            <a:extLst>
              <a:ext uri="{FF2B5EF4-FFF2-40B4-BE49-F238E27FC236}">
                <a16:creationId xmlns:a16="http://schemas.microsoft.com/office/drawing/2014/main" id="{D01B89EC-AD4A-48E6-9ECD-0685D01C9AAA}"/>
              </a:ext>
            </a:extLst>
          </p:cNvPr>
          <p:cNvSpPr/>
          <p:nvPr/>
        </p:nvSpPr>
        <p:spPr>
          <a:xfrm>
            <a:off x="301084" y="2436984"/>
            <a:ext cx="8664497" cy="1177245"/>
          </a:xfrm>
          <a:prstGeom prst="rect">
            <a:avLst/>
          </a:prstGeom>
          <a:noFill/>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2C3C43">
                    <a:lumMod val="50000"/>
                  </a:srgbClr>
                </a:solidFill>
                <a:effectLst/>
                <a:uLnTx/>
                <a:uFillTx/>
                <a:latin typeface="MS UI Gothic" panose="020B0600070205080204" pitchFamily="34" charset="-128"/>
                <a:ea typeface="MS UI Gothic" panose="020B0600070205080204" pitchFamily="34" charset="-128"/>
                <a:cs typeface="+mn-cs"/>
              </a:rPr>
              <a:t>N   –   P   –   K </a:t>
            </a:r>
          </a:p>
        </p:txBody>
      </p:sp>
      <p:sp>
        <p:nvSpPr>
          <p:cNvPr id="12" name="TextBox 11">
            <a:extLst>
              <a:ext uri="{FF2B5EF4-FFF2-40B4-BE49-F238E27FC236}">
                <a16:creationId xmlns:a16="http://schemas.microsoft.com/office/drawing/2014/main" id="{C42166D8-2CCE-47D5-A566-DE6F626CD6EB}"/>
              </a:ext>
            </a:extLst>
          </p:cNvPr>
          <p:cNvSpPr txBox="1"/>
          <p:nvPr/>
        </p:nvSpPr>
        <p:spPr>
          <a:xfrm>
            <a:off x="1143000" y="4474470"/>
            <a:ext cx="832178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Nitrogen      Phosphorous       Potassium</a:t>
            </a:r>
          </a:p>
        </p:txBody>
      </p:sp>
    </p:spTree>
    <p:extLst>
      <p:ext uri="{BB962C8B-B14F-4D97-AF65-F5344CB8AC3E}">
        <p14:creationId xmlns:p14="http://schemas.microsoft.com/office/powerpoint/2010/main" val="1228081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1752600" y="279665"/>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Master Gardeners of Ontario </a:t>
            </a:r>
          </a:p>
        </p:txBody>
      </p:sp>
      <p:pic>
        <p:nvPicPr>
          <p:cNvPr id="16" name="Picture 15">
            <a:extLst>
              <a:ext uri="{FF2B5EF4-FFF2-40B4-BE49-F238E27FC236}">
                <a16:creationId xmlns:a16="http://schemas.microsoft.com/office/drawing/2014/main" id="{6673F68D-548A-4D6D-ADD3-D223EE76E2AE}"/>
              </a:ext>
            </a:extLst>
          </p:cNvPr>
          <p:cNvPicPr>
            <a:picLocks noChangeAspect="1"/>
          </p:cNvPicPr>
          <p:nvPr/>
        </p:nvPicPr>
        <p:blipFill>
          <a:blip r:embed="rId3" cstate="print"/>
          <a:stretch>
            <a:fillRect/>
          </a:stretch>
        </p:blipFill>
        <p:spPr>
          <a:xfrm>
            <a:off x="-14674" y="1183103"/>
            <a:ext cx="9158674" cy="4483051"/>
          </a:xfrm>
          <a:prstGeom prst="rect">
            <a:avLst/>
          </a:prstGeom>
        </p:spPr>
      </p:pic>
      <p:sp>
        <p:nvSpPr>
          <p:cNvPr id="21" name="Footer Placeholder 3">
            <a:extLst>
              <a:ext uri="{FF2B5EF4-FFF2-40B4-BE49-F238E27FC236}">
                <a16:creationId xmlns:a16="http://schemas.microsoft.com/office/drawing/2014/main" id="{DBB1C7BE-BA4A-4C05-A2F7-C025F00EE5C9}"/>
              </a:ext>
            </a:extLst>
          </p:cNvPr>
          <p:cNvSpPr>
            <a:spLocks noGrp="1"/>
          </p:cNvSpPr>
          <p:nvPr>
            <p:ph type="ftr" sz="quarter" idx="11"/>
          </p:nvPr>
        </p:nvSpPr>
        <p:spPr>
          <a:xfrm>
            <a:off x="685799" y="6368722"/>
            <a:ext cx="777240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Etobicoke Master Gardeners                       www.etobicokemastergardeners.ca</a:t>
            </a:r>
            <a:endParaRPr kumimoji="0" lang="en-CA" sz="16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3791017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742" y="3899721"/>
            <a:ext cx="4800600" cy="1320800"/>
          </a:xfrm>
        </p:spPr>
        <p:txBody>
          <a:bodyPr vert="horz" lIns="91440" tIns="45720" rIns="91440" bIns="45720" rtlCol="0">
            <a:noAutofit/>
          </a:bodyPr>
          <a:lstStyle/>
          <a:p>
            <a:pPr algn="ctr">
              <a:lnSpc>
                <a:spcPct val="90000"/>
              </a:lnSpc>
            </a:pPr>
            <a:r>
              <a:rPr lang="en-US" sz="3200" b="1" dirty="0"/>
              <a:t> </a:t>
            </a:r>
            <a:r>
              <a:rPr lang="en-US" dirty="0"/>
              <a:t>How to choose the </a:t>
            </a:r>
            <a:br>
              <a:rPr lang="en-US" dirty="0"/>
            </a:br>
            <a:r>
              <a:rPr lang="en-US" dirty="0"/>
              <a:t>  right indoor plants </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a:extLst>
              <a:ext uri="{FF2B5EF4-FFF2-40B4-BE49-F238E27FC236}">
                <a16:creationId xmlns:a16="http://schemas.microsoft.com/office/drawing/2014/main" id="{F12727A7-476A-E889-F1DB-D9AA95D013D8}"/>
              </a:ext>
            </a:extLst>
          </p:cNvPr>
          <p:cNvPicPr>
            <a:picLocks noChangeAspect="1"/>
          </p:cNvPicPr>
          <p:nvPr/>
        </p:nvPicPr>
        <p:blipFill>
          <a:blip r:embed="rId3" cstate="print">
            <a:extLst>
              <a:ext uri="{28A0092B-C50C-407E-A947-70E740481C1C}">
                <a14:useLocalDpi xmlns:a14="http://schemas.microsoft.com/office/drawing/2010/main" val="0"/>
              </a:ext>
            </a:extLst>
          </a:blip>
          <a:srcRect l="19051" r="1905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Box 3">
            <a:extLst>
              <a:ext uri="{FF2B5EF4-FFF2-40B4-BE49-F238E27FC236}">
                <a16:creationId xmlns:a16="http://schemas.microsoft.com/office/drawing/2014/main" id="{C22854DC-441D-E155-77ED-C6DD3A15BF2A}"/>
              </a:ext>
            </a:extLst>
          </p:cNvPr>
          <p:cNvSpPr txBox="1"/>
          <p:nvPr/>
        </p:nvSpPr>
        <p:spPr>
          <a:xfrm>
            <a:off x="6625039" y="6488668"/>
            <a:ext cx="4678680" cy="369332"/>
          </a:xfrm>
          <a:prstGeom prst="rect">
            <a:avLst/>
          </a:prstGeom>
          <a:noFill/>
        </p:spPr>
        <p:txBody>
          <a:bodyPr wrap="square">
            <a:spAutoFit/>
          </a:bodyPr>
          <a:lstStyle/>
          <a:p>
            <a:r>
              <a:rPr lang="en-US" dirty="0"/>
              <a:t>anthemionflowers.com</a:t>
            </a:r>
          </a:p>
        </p:txBody>
      </p:sp>
    </p:spTree>
    <p:extLst>
      <p:ext uri="{BB962C8B-B14F-4D97-AF65-F5344CB8AC3E}">
        <p14:creationId xmlns:p14="http://schemas.microsoft.com/office/powerpoint/2010/main" val="348057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How to choose the right</a:t>
            </a:r>
            <a:r>
              <a:rPr lang="en-US" dirty="0">
                <a:solidFill>
                  <a:prstClr val="black"/>
                </a:solidFill>
              </a:rPr>
              <a:t> plant</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fontScale="85000" lnSpcReduction="10000"/>
          </a:bodyPr>
          <a:lstStyle/>
          <a:p>
            <a:pPr marL="0" indent="0">
              <a:buNone/>
            </a:pPr>
            <a:r>
              <a:rPr lang="en-US" sz="4000" dirty="0">
                <a:solidFill>
                  <a:schemeClr val="tx1"/>
                </a:solidFill>
              </a:rPr>
              <a:t>Ask yourself the following questions: </a:t>
            </a:r>
          </a:p>
          <a:p>
            <a:pPr>
              <a:buFont typeface="Wingdings" panose="05000000000000000000" pitchFamily="2" charset="2"/>
              <a:buChar char="ü"/>
            </a:pPr>
            <a:r>
              <a:rPr lang="en-US" sz="4000" dirty="0">
                <a:solidFill>
                  <a:schemeClr val="tx1"/>
                </a:solidFill>
              </a:rPr>
              <a:t>Do you want the plant to be on display all year round</a:t>
            </a:r>
          </a:p>
          <a:p>
            <a:pPr>
              <a:buFont typeface="Wingdings" panose="05000000000000000000" pitchFamily="2" charset="2"/>
              <a:buChar char="ü"/>
            </a:pPr>
            <a:r>
              <a:rPr lang="en-US" sz="4000" dirty="0">
                <a:solidFill>
                  <a:schemeClr val="tx1"/>
                </a:solidFill>
              </a:rPr>
              <a:t>How much time and skill do you have? </a:t>
            </a:r>
          </a:p>
          <a:p>
            <a:pPr>
              <a:buFont typeface="Wingdings" panose="05000000000000000000" pitchFamily="2" charset="2"/>
              <a:buChar char="ü"/>
            </a:pPr>
            <a:r>
              <a:rPr lang="en-US" sz="4000" dirty="0">
                <a:solidFill>
                  <a:schemeClr val="tx1"/>
                </a:solidFill>
              </a:rPr>
              <a:t>How much do you want to spend?</a:t>
            </a:r>
          </a:p>
          <a:p>
            <a:pPr>
              <a:buFont typeface="Wingdings" panose="05000000000000000000" pitchFamily="2" charset="2"/>
              <a:buChar char="ü"/>
            </a:pPr>
            <a:r>
              <a:rPr lang="en-US" sz="4000" dirty="0">
                <a:solidFill>
                  <a:schemeClr val="tx1"/>
                </a:solidFill>
              </a:rPr>
              <a:t>What size and shape plant do you want? </a:t>
            </a:r>
          </a:p>
          <a:p>
            <a:pPr>
              <a:buFont typeface="Wingdings" panose="05000000000000000000" pitchFamily="2" charset="2"/>
              <a:buChar char="ü"/>
            </a:pPr>
            <a:r>
              <a:rPr lang="en-US" sz="4000" dirty="0">
                <a:solidFill>
                  <a:schemeClr val="tx1"/>
                </a:solidFill>
              </a:rPr>
              <a:t>What will the growing conditions be like? </a:t>
            </a:r>
            <a:endParaRPr lang="en-CA" sz="3600" dirty="0">
              <a:solidFill>
                <a:schemeClr val="tx1"/>
              </a:solidFill>
            </a:endParaRPr>
          </a:p>
          <a:p>
            <a:pPr marL="457200" lvl="1" indent="0">
              <a:buNone/>
            </a:pPr>
            <a:endParaRPr lang="en-CA" sz="3600" dirty="0">
              <a:solidFill>
                <a:schemeClr val="tx1"/>
              </a:solidFill>
            </a:endParaRPr>
          </a:p>
        </p:txBody>
      </p:sp>
      <p:pic>
        <p:nvPicPr>
          <p:cNvPr id="3" name="Picture 2">
            <a:extLst>
              <a:ext uri="{FF2B5EF4-FFF2-40B4-BE49-F238E27FC236}">
                <a16:creationId xmlns:a16="http://schemas.microsoft.com/office/drawing/2014/main" id="{81434F32-AC1F-FC01-B996-909B46069DDA}"/>
              </a:ext>
            </a:extLst>
          </p:cNvPr>
          <p:cNvPicPr>
            <a:picLocks noChangeAspect="1"/>
          </p:cNvPicPr>
          <p:nvPr/>
        </p:nvPicPr>
        <p:blipFill>
          <a:blip r:embed="rId3" cstate="print"/>
          <a:stretch>
            <a:fillRect/>
          </a:stretch>
        </p:blipFill>
        <p:spPr>
          <a:xfrm>
            <a:off x="7620000" y="178635"/>
            <a:ext cx="1262505" cy="1757094"/>
          </a:xfrm>
          <a:prstGeom prst="rect">
            <a:avLst/>
          </a:prstGeom>
        </p:spPr>
      </p:pic>
    </p:spTree>
    <p:extLst>
      <p:ext uri="{BB962C8B-B14F-4D97-AF65-F5344CB8AC3E}">
        <p14:creationId xmlns:p14="http://schemas.microsoft.com/office/powerpoint/2010/main" val="2879176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742" y="3899721"/>
            <a:ext cx="4800600" cy="1320800"/>
          </a:xfrm>
        </p:spPr>
        <p:txBody>
          <a:bodyPr vert="horz" lIns="91440" tIns="45720" rIns="91440" bIns="45720" rtlCol="0">
            <a:noAutofit/>
          </a:bodyPr>
          <a:lstStyle/>
          <a:p>
            <a:pPr algn="ctr">
              <a:lnSpc>
                <a:spcPct val="90000"/>
              </a:lnSpc>
            </a:pPr>
            <a:r>
              <a:rPr lang="en-US" sz="3200" b="1" dirty="0"/>
              <a:t> </a:t>
            </a:r>
            <a:r>
              <a:rPr lang="en-US" dirty="0"/>
              <a:t>Challenges of Indoor Gardening </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a:extLst>
              <a:ext uri="{FF2B5EF4-FFF2-40B4-BE49-F238E27FC236}">
                <a16:creationId xmlns:a16="http://schemas.microsoft.com/office/drawing/2014/main" id="{F12727A7-476A-E889-F1DB-D9AA95D013D8}"/>
              </a:ext>
            </a:extLst>
          </p:cNvPr>
          <p:cNvPicPr>
            <a:picLocks noChangeAspect="1"/>
          </p:cNvPicPr>
          <p:nvPr/>
        </p:nvPicPr>
        <p:blipFill>
          <a:blip r:embed="rId3" cstate="print">
            <a:extLst>
              <a:ext uri="{28A0092B-C50C-407E-A947-70E740481C1C}">
                <a14:useLocalDpi xmlns:a14="http://schemas.microsoft.com/office/drawing/2010/main" val="0"/>
              </a:ext>
            </a:extLst>
          </a:blip>
          <a:srcRect l="21106" r="21106"/>
          <a:stretch/>
        </p:blipFill>
        <p:spPr>
          <a:xfrm>
            <a:off x="3200008" y="8466"/>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TextBox 2">
            <a:extLst>
              <a:ext uri="{FF2B5EF4-FFF2-40B4-BE49-F238E27FC236}">
                <a16:creationId xmlns:a16="http://schemas.microsoft.com/office/drawing/2014/main" id="{BE022D36-66B5-4A01-70FA-F0DB2E76B9BB}"/>
              </a:ext>
            </a:extLst>
          </p:cNvPr>
          <p:cNvSpPr txBox="1"/>
          <p:nvPr/>
        </p:nvSpPr>
        <p:spPr>
          <a:xfrm>
            <a:off x="7761294" y="6424136"/>
            <a:ext cx="2257893" cy="369332"/>
          </a:xfrm>
          <a:prstGeom prst="rect">
            <a:avLst/>
          </a:prstGeom>
          <a:noFill/>
        </p:spPr>
        <p:txBody>
          <a:bodyPr wrap="square" rtlCol="0">
            <a:spAutoFit/>
          </a:bodyPr>
          <a:lstStyle/>
          <a:p>
            <a:r>
              <a:rPr lang="en-US" dirty="0">
                <a:solidFill>
                  <a:schemeClr val="bg1"/>
                </a:solidFill>
              </a:rPr>
              <a:t>fafard.com</a:t>
            </a:r>
          </a:p>
        </p:txBody>
      </p:sp>
    </p:spTree>
    <p:extLst>
      <p:ext uri="{BB962C8B-B14F-4D97-AF65-F5344CB8AC3E}">
        <p14:creationId xmlns:p14="http://schemas.microsoft.com/office/powerpoint/2010/main" val="3849209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Plant collapse </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8059245" cy="4622136"/>
          </a:xfrm>
        </p:spPr>
        <p:txBody>
          <a:bodyPr>
            <a:normAutofit fontScale="85000" lnSpcReduction="10000"/>
          </a:bodyPr>
          <a:lstStyle/>
          <a:p>
            <a:pPr>
              <a:buFont typeface="Wingdings" panose="05000000000000000000" pitchFamily="2" charset="2"/>
              <a:buChar char="ü"/>
              <a:defRPr/>
            </a:pPr>
            <a:r>
              <a:rPr lang="en-CA" sz="4000" dirty="0">
                <a:solidFill>
                  <a:schemeClr val="tx1"/>
                </a:solidFill>
              </a:rPr>
              <a:t>The seven most common fatal factors are: </a:t>
            </a:r>
          </a:p>
          <a:p>
            <a:pPr marL="742950" lvl="2" indent="-342900">
              <a:buFont typeface="Wingdings" panose="05000000000000000000" pitchFamily="2" charset="2"/>
              <a:buChar char="ü"/>
              <a:defRPr/>
            </a:pPr>
            <a:r>
              <a:rPr lang="en-CA" sz="3800" dirty="0">
                <a:solidFill>
                  <a:schemeClr val="tx1"/>
                </a:solidFill>
              </a:rPr>
              <a:t>Soil dryness</a:t>
            </a:r>
          </a:p>
          <a:p>
            <a:pPr marL="742950" lvl="2" indent="-342900">
              <a:buFont typeface="Wingdings" panose="05000000000000000000" pitchFamily="2" charset="2"/>
              <a:buChar char="ü"/>
              <a:defRPr/>
            </a:pPr>
            <a:r>
              <a:rPr lang="en-CA" sz="3800" dirty="0">
                <a:solidFill>
                  <a:schemeClr val="tx1"/>
                </a:solidFill>
              </a:rPr>
              <a:t>Overwatering </a:t>
            </a:r>
          </a:p>
          <a:p>
            <a:pPr marL="742950" lvl="2" indent="-342900">
              <a:buFont typeface="Wingdings" panose="05000000000000000000" pitchFamily="2" charset="2"/>
              <a:buChar char="ü"/>
              <a:defRPr/>
            </a:pPr>
            <a:r>
              <a:rPr lang="en-CA" sz="3800" dirty="0">
                <a:solidFill>
                  <a:schemeClr val="tx1"/>
                </a:solidFill>
              </a:rPr>
              <a:t>Cold nights</a:t>
            </a:r>
          </a:p>
          <a:p>
            <a:pPr marL="742950" lvl="2" indent="-342900">
              <a:buFont typeface="Wingdings" panose="05000000000000000000" pitchFamily="2" charset="2"/>
              <a:buChar char="ü"/>
              <a:defRPr/>
            </a:pPr>
            <a:r>
              <a:rPr lang="en-CA" sz="3800" dirty="0">
                <a:solidFill>
                  <a:schemeClr val="tx1"/>
                </a:solidFill>
              </a:rPr>
              <a:t>Strong sunshine</a:t>
            </a:r>
          </a:p>
          <a:p>
            <a:pPr marL="742950" lvl="2" indent="-342900">
              <a:buFont typeface="Wingdings" panose="05000000000000000000" pitchFamily="2" charset="2"/>
              <a:buChar char="ü"/>
              <a:defRPr/>
            </a:pPr>
            <a:r>
              <a:rPr lang="en-CA" sz="3800" dirty="0">
                <a:solidFill>
                  <a:schemeClr val="tx1"/>
                </a:solidFill>
              </a:rPr>
              <a:t>Hot, dry air</a:t>
            </a:r>
          </a:p>
          <a:p>
            <a:pPr marL="742950" lvl="2" indent="-342900">
              <a:buFont typeface="Wingdings" panose="05000000000000000000" pitchFamily="2" charset="2"/>
              <a:buChar char="ü"/>
              <a:defRPr/>
            </a:pPr>
            <a:r>
              <a:rPr lang="en-CA" sz="3800" dirty="0">
                <a:solidFill>
                  <a:schemeClr val="tx1"/>
                </a:solidFill>
              </a:rPr>
              <a:t>Draughts</a:t>
            </a:r>
          </a:p>
          <a:p>
            <a:pPr marL="742950" lvl="2" indent="-342900">
              <a:buFont typeface="Wingdings" panose="05000000000000000000" pitchFamily="2" charset="2"/>
              <a:buChar char="ü"/>
              <a:defRPr/>
            </a:pPr>
            <a:r>
              <a:rPr lang="en-CA" sz="3800" dirty="0">
                <a:solidFill>
                  <a:schemeClr val="tx1"/>
                </a:solidFill>
              </a:rPr>
              <a:t>No light </a:t>
            </a:r>
          </a:p>
          <a:p>
            <a:pPr marL="0" indent="0">
              <a:buNone/>
            </a:pPr>
            <a:endParaRPr lang="en-CA" sz="4000" dirty="0"/>
          </a:p>
          <a:p>
            <a:pPr marL="457200" lvl="1" indent="0">
              <a:buNone/>
            </a:pPr>
            <a:endParaRPr lang="en-CA" sz="3600" dirty="0">
              <a:solidFill>
                <a:schemeClr val="tx1"/>
              </a:solidFill>
            </a:endParaRPr>
          </a:p>
        </p:txBody>
      </p:sp>
      <p:pic>
        <p:nvPicPr>
          <p:cNvPr id="4" name="Picture 3">
            <a:extLst>
              <a:ext uri="{FF2B5EF4-FFF2-40B4-BE49-F238E27FC236}">
                <a16:creationId xmlns:a16="http://schemas.microsoft.com/office/drawing/2014/main" id="{59C81904-1E75-36C9-CAFF-02FA75AB773D}"/>
              </a:ext>
            </a:extLst>
          </p:cNvPr>
          <p:cNvPicPr>
            <a:picLocks noChangeAspect="1"/>
          </p:cNvPicPr>
          <p:nvPr/>
        </p:nvPicPr>
        <p:blipFill>
          <a:blip r:embed="rId3" cstate="print"/>
          <a:stretch>
            <a:fillRect/>
          </a:stretch>
        </p:blipFill>
        <p:spPr>
          <a:xfrm>
            <a:off x="4611015" y="1941678"/>
            <a:ext cx="3886266" cy="4197168"/>
          </a:xfrm>
          <a:prstGeom prst="rect">
            <a:avLst/>
          </a:prstGeom>
        </p:spPr>
      </p:pic>
    </p:spTree>
    <p:extLst>
      <p:ext uri="{BB962C8B-B14F-4D97-AF65-F5344CB8AC3E}">
        <p14:creationId xmlns:p14="http://schemas.microsoft.com/office/powerpoint/2010/main" val="2129095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Pests</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fontScale="92500" lnSpcReduction="10000"/>
          </a:bodyPr>
          <a:lstStyle/>
          <a:p>
            <a:pPr>
              <a:buFont typeface="Wingdings" panose="05000000000000000000" pitchFamily="2" charset="2"/>
              <a:buChar char="ü"/>
            </a:pPr>
            <a:r>
              <a:rPr lang="en-US" sz="4000" dirty="0"/>
              <a:t> </a:t>
            </a:r>
            <a:r>
              <a:rPr lang="en-US" sz="4000" dirty="0">
                <a:solidFill>
                  <a:schemeClr val="tx1"/>
                </a:solidFill>
              </a:rPr>
              <a:t>Less common than outdoors</a:t>
            </a:r>
          </a:p>
          <a:p>
            <a:pPr>
              <a:buFont typeface="Wingdings" panose="05000000000000000000" pitchFamily="2" charset="2"/>
              <a:buChar char="ü"/>
            </a:pPr>
            <a:r>
              <a:rPr lang="en-US" sz="4000" dirty="0">
                <a:solidFill>
                  <a:schemeClr val="tx1"/>
                </a:solidFill>
              </a:rPr>
              <a:t> Can cause serious damage</a:t>
            </a:r>
          </a:p>
          <a:p>
            <a:pPr>
              <a:buFont typeface="Wingdings" panose="05000000000000000000" pitchFamily="2" charset="2"/>
              <a:buChar char="ü"/>
            </a:pPr>
            <a:r>
              <a:rPr lang="en-US" sz="4000" dirty="0">
                <a:solidFill>
                  <a:schemeClr val="tx1"/>
                </a:solidFill>
              </a:rPr>
              <a:t> Treat once identified</a:t>
            </a:r>
          </a:p>
          <a:p>
            <a:pPr>
              <a:buFont typeface="Wingdings" panose="05000000000000000000" pitchFamily="2" charset="2"/>
              <a:buChar char="ü"/>
            </a:pPr>
            <a:r>
              <a:rPr lang="en-US" sz="4000" dirty="0">
                <a:solidFill>
                  <a:schemeClr val="tx1"/>
                </a:solidFill>
              </a:rPr>
              <a:t> Some common pests include; </a:t>
            </a:r>
          </a:p>
          <a:p>
            <a:pPr lvl="1">
              <a:buFont typeface="Wingdings" panose="05000000000000000000" pitchFamily="2" charset="2"/>
              <a:buChar char="ü"/>
            </a:pPr>
            <a:r>
              <a:rPr lang="en-US" sz="3800" dirty="0">
                <a:solidFill>
                  <a:schemeClr val="tx1"/>
                </a:solidFill>
              </a:rPr>
              <a:t> Aphids</a:t>
            </a:r>
          </a:p>
          <a:p>
            <a:pPr lvl="1">
              <a:buFont typeface="Wingdings" panose="05000000000000000000" pitchFamily="2" charset="2"/>
              <a:buChar char="ü"/>
            </a:pPr>
            <a:r>
              <a:rPr lang="en-US" sz="3800" dirty="0">
                <a:solidFill>
                  <a:schemeClr val="tx1"/>
                </a:solidFill>
              </a:rPr>
              <a:t> Spider mites</a:t>
            </a:r>
          </a:p>
          <a:p>
            <a:pPr lvl="1">
              <a:buFont typeface="Wingdings" panose="05000000000000000000" pitchFamily="2" charset="2"/>
              <a:buChar char="ü"/>
            </a:pPr>
            <a:r>
              <a:rPr lang="en-US" sz="3800" dirty="0">
                <a:solidFill>
                  <a:schemeClr val="tx1"/>
                </a:solidFill>
              </a:rPr>
              <a:t> Fungus gnats</a:t>
            </a:r>
            <a:endParaRPr lang="en-CA" sz="3400" dirty="0">
              <a:solidFill>
                <a:schemeClr val="tx1"/>
              </a:solidFill>
            </a:endParaRPr>
          </a:p>
          <a:p>
            <a:pPr marL="457200" lvl="1" indent="0">
              <a:buNone/>
            </a:pPr>
            <a:endParaRPr lang="en-CA" sz="3600" dirty="0">
              <a:solidFill>
                <a:schemeClr val="tx1"/>
              </a:solidFill>
            </a:endParaRPr>
          </a:p>
        </p:txBody>
      </p:sp>
      <p:pic>
        <p:nvPicPr>
          <p:cNvPr id="2" name="Picture 1">
            <a:extLst>
              <a:ext uri="{FF2B5EF4-FFF2-40B4-BE49-F238E27FC236}">
                <a16:creationId xmlns:a16="http://schemas.microsoft.com/office/drawing/2014/main" id="{FD93E723-A874-AB82-DC6F-32575DE386D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982858" y="3974444"/>
            <a:ext cx="2860912" cy="2379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174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Disease</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fontScale="77500" lnSpcReduction="20000"/>
          </a:bodyPr>
          <a:lstStyle/>
          <a:p>
            <a:pPr>
              <a:buFont typeface="Wingdings" panose="05000000000000000000" pitchFamily="2" charset="2"/>
              <a:buChar char="ü"/>
            </a:pPr>
            <a:r>
              <a:rPr lang="en-CA" sz="4000" dirty="0">
                <a:solidFill>
                  <a:schemeClr val="tx1"/>
                </a:solidFill>
              </a:rPr>
              <a:t>A sign of poor growing conditions</a:t>
            </a:r>
          </a:p>
          <a:p>
            <a:pPr>
              <a:buFont typeface="Wingdings" panose="05000000000000000000" pitchFamily="2" charset="2"/>
              <a:buChar char="ü"/>
            </a:pPr>
            <a:r>
              <a:rPr lang="en-CA" sz="4000" dirty="0">
                <a:solidFill>
                  <a:schemeClr val="tx1"/>
                </a:solidFill>
              </a:rPr>
              <a:t>Take immediate action</a:t>
            </a:r>
          </a:p>
          <a:p>
            <a:pPr lvl="1">
              <a:buFont typeface="Wingdings" panose="05000000000000000000" pitchFamily="2" charset="2"/>
              <a:buChar char="ü"/>
            </a:pPr>
            <a:r>
              <a:rPr lang="en-CA" sz="3800" dirty="0">
                <a:solidFill>
                  <a:schemeClr val="tx1"/>
                </a:solidFill>
              </a:rPr>
              <a:t>cut out the affected area</a:t>
            </a:r>
          </a:p>
          <a:p>
            <a:pPr lvl="1">
              <a:buFont typeface="Wingdings" panose="05000000000000000000" pitchFamily="2" charset="2"/>
              <a:buChar char="ü"/>
            </a:pPr>
            <a:r>
              <a:rPr lang="en-CA" sz="3800" dirty="0">
                <a:solidFill>
                  <a:schemeClr val="tx1"/>
                </a:solidFill>
              </a:rPr>
              <a:t>use fungicide if recommended</a:t>
            </a:r>
          </a:p>
          <a:p>
            <a:pPr lvl="1">
              <a:buFont typeface="Wingdings" panose="05000000000000000000" pitchFamily="2" charset="2"/>
              <a:buChar char="ü"/>
            </a:pPr>
            <a:r>
              <a:rPr lang="en-CA" sz="3800" dirty="0">
                <a:solidFill>
                  <a:schemeClr val="tx1"/>
                </a:solidFill>
              </a:rPr>
              <a:t>correct the cultural practice </a:t>
            </a:r>
          </a:p>
          <a:p>
            <a:pPr>
              <a:buFont typeface="Wingdings" panose="05000000000000000000" pitchFamily="2" charset="2"/>
              <a:buChar char="ü"/>
            </a:pPr>
            <a:r>
              <a:rPr lang="en-US" sz="4000" dirty="0">
                <a:solidFill>
                  <a:schemeClr val="tx1"/>
                </a:solidFill>
              </a:rPr>
              <a:t> Some common disease include; </a:t>
            </a:r>
          </a:p>
          <a:p>
            <a:pPr lvl="1">
              <a:buFont typeface="Wingdings" panose="05000000000000000000" pitchFamily="2" charset="2"/>
              <a:buChar char="ü"/>
            </a:pPr>
            <a:r>
              <a:rPr lang="en-US" sz="3800" dirty="0">
                <a:solidFill>
                  <a:schemeClr val="tx1"/>
                </a:solidFill>
              </a:rPr>
              <a:t> Damping off</a:t>
            </a:r>
          </a:p>
          <a:p>
            <a:pPr lvl="1">
              <a:buFont typeface="Wingdings" panose="05000000000000000000" pitchFamily="2" charset="2"/>
              <a:buChar char="ü"/>
            </a:pPr>
            <a:r>
              <a:rPr lang="en-US" sz="3800" dirty="0">
                <a:solidFill>
                  <a:schemeClr val="tx1"/>
                </a:solidFill>
              </a:rPr>
              <a:t> Root Rot</a:t>
            </a:r>
          </a:p>
          <a:p>
            <a:pPr lvl="1">
              <a:buFont typeface="Wingdings" panose="05000000000000000000" pitchFamily="2" charset="2"/>
              <a:buChar char="ü"/>
            </a:pPr>
            <a:r>
              <a:rPr lang="en-US" sz="3800" dirty="0">
                <a:solidFill>
                  <a:schemeClr val="tx1"/>
                </a:solidFill>
              </a:rPr>
              <a:t> Crown &amp; Stem Rot  </a:t>
            </a:r>
            <a:endParaRPr lang="en-CA" sz="3400" dirty="0">
              <a:solidFill>
                <a:schemeClr val="tx1"/>
              </a:solidFill>
            </a:endParaRPr>
          </a:p>
          <a:p>
            <a:pPr marL="457200" lvl="1" indent="0">
              <a:buNone/>
            </a:pPr>
            <a:endParaRPr lang="en-CA" sz="3600" dirty="0">
              <a:solidFill>
                <a:schemeClr val="tx1"/>
              </a:solidFill>
            </a:endParaRPr>
          </a:p>
        </p:txBody>
      </p:sp>
      <p:pic>
        <p:nvPicPr>
          <p:cNvPr id="2" name="Picture 12" descr="Fusarium wilt/Stem blight, Fusarium spp.  (Hypocreales: Nectriaceae)">
            <a:hlinkClick r:id="rId3"/>
            <a:extLst>
              <a:ext uri="{FF2B5EF4-FFF2-40B4-BE49-F238E27FC236}">
                <a16:creationId xmlns:a16="http://schemas.microsoft.com/office/drawing/2014/main" id="{06E28F2B-D10B-612D-014F-0DE7602803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4700" y="4406438"/>
            <a:ext cx="3448740" cy="229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07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631948" y="9546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Bring plants in from the outdoors</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563746" y="857524"/>
            <a:ext cx="4008254" cy="5666154"/>
          </a:xfrm>
        </p:spPr>
        <p:txBody>
          <a:bodyPr>
            <a:normAutofit fontScale="70000" lnSpcReduction="20000"/>
          </a:bodyPr>
          <a:lstStyle/>
          <a:p>
            <a:pPr>
              <a:buFont typeface="Wingdings" panose="05000000000000000000" pitchFamily="2" charset="2"/>
              <a:buChar char="ü"/>
            </a:pPr>
            <a:r>
              <a:rPr lang="en-CA" sz="4000" dirty="0"/>
              <a:t>Houseplants benefit from a summer vacation in a shady spot</a:t>
            </a:r>
          </a:p>
          <a:p>
            <a:pPr>
              <a:buFont typeface="Wingdings" panose="05000000000000000000" pitchFamily="2" charset="2"/>
              <a:buChar char="ü"/>
            </a:pPr>
            <a:r>
              <a:rPr lang="en-CA" sz="4000" dirty="0"/>
              <a:t>When they are ready to come in apply a soil drench with insecticidal soap, and spray the leaves thoroughly</a:t>
            </a:r>
          </a:p>
          <a:p>
            <a:pPr>
              <a:buFont typeface="Wingdings" panose="05000000000000000000" pitchFamily="2" charset="2"/>
              <a:buChar char="ü"/>
            </a:pPr>
            <a:r>
              <a:rPr lang="en-CA" sz="4000" dirty="0"/>
              <a:t>Quarantine the plants for a few weeks</a:t>
            </a:r>
          </a:p>
          <a:p>
            <a:pPr>
              <a:buFont typeface="Wingdings" panose="05000000000000000000" pitchFamily="2" charset="2"/>
              <a:buChar char="ü"/>
            </a:pPr>
            <a:r>
              <a:rPr lang="en-CA" sz="4000" dirty="0"/>
              <a:t>Also apply the quarantine status to newly-bought plants</a:t>
            </a:r>
          </a:p>
          <a:p>
            <a:pPr>
              <a:buFont typeface="Wingdings" panose="05000000000000000000" pitchFamily="2" charset="2"/>
              <a:buChar char="ü"/>
            </a:pPr>
            <a:endParaRPr lang="en-CA" sz="3400" dirty="0">
              <a:solidFill>
                <a:schemeClr val="tx1"/>
              </a:solidFill>
            </a:endParaRPr>
          </a:p>
          <a:p>
            <a:pPr marL="457200" lvl="1" indent="0">
              <a:buNone/>
            </a:pPr>
            <a:endParaRPr lang="en-CA" sz="3600" dirty="0">
              <a:solidFill>
                <a:schemeClr val="tx1"/>
              </a:solidFill>
            </a:endParaRPr>
          </a:p>
        </p:txBody>
      </p:sp>
      <p:pic>
        <p:nvPicPr>
          <p:cNvPr id="3" name="Picture 5">
            <a:extLst>
              <a:ext uri="{FF2B5EF4-FFF2-40B4-BE49-F238E27FC236}">
                <a16:creationId xmlns:a16="http://schemas.microsoft.com/office/drawing/2014/main" id="{78481E9A-1E06-FA8E-1E6C-080EBBD9ED5F}"/>
              </a:ext>
            </a:extLst>
          </p:cNvPr>
          <p:cNvPicPr>
            <a:picLocks noChangeAspect="1" noChangeArrowheads="1"/>
          </p:cNvPicPr>
          <p:nvPr/>
        </p:nvPicPr>
        <p:blipFill>
          <a:blip r:embed="rId3" cstate="print"/>
          <a:srcRect/>
          <a:stretch>
            <a:fillRect/>
          </a:stretch>
        </p:blipFill>
        <p:spPr bwMode="auto">
          <a:xfrm>
            <a:off x="4691366" y="833700"/>
            <a:ext cx="4452634" cy="3234307"/>
          </a:xfrm>
          <a:prstGeom prst="rect">
            <a:avLst/>
          </a:prstGeom>
          <a:noFill/>
          <a:ln w="9525">
            <a:noFill/>
            <a:miter lim="800000"/>
            <a:headEnd/>
            <a:tailEnd/>
          </a:ln>
        </p:spPr>
      </p:pic>
      <p:pic>
        <p:nvPicPr>
          <p:cNvPr id="4" name="Picture 6">
            <a:extLst>
              <a:ext uri="{FF2B5EF4-FFF2-40B4-BE49-F238E27FC236}">
                <a16:creationId xmlns:a16="http://schemas.microsoft.com/office/drawing/2014/main" id="{98D38BCF-C6AA-6C96-AB69-1BC0571FC048}"/>
              </a:ext>
            </a:extLst>
          </p:cNvPr>
          <p:cNvPicPr>
            <a:picLocks noChangeAspect="1" noChangeArrowheads="1"/>
          </p:cNvPicPr>
          <p:nvPr/>
        </p:nvPicPr>
        <p:blipFill>
          <a:blip r:embed="rId4" cstate="print"/>
          <a:srcRect/>
          <a:stretch>
            <a:fillRect/>
          </a:stretch>
        </p:blipFill>
        <p:spPr bwMode="auto">
          <a:xfrm>
            <a:off x="4735311" y="4017207"/>
            <a:ext cx="4408689" cy="2886886"/>
          </a:xfrm>
          <a:prstGeom prst="rect">
            <a:avLst/>
          </a:prstGeom>
          <a:noFill/>
          <a:ln w="9525">
            <a:noFill/>
            <a:miter lim="800000"/>
            <a:headEnd/>
            <a:tailEnd/>
          </a:ln>
        </p:spPr>
      </p:pic>
    </p:spTree>
    <p:extLst>
      <p:ext uri="{BB962C8B-B14F-4D97-AF65-F5344CB8AC3E}">
        <p14:creationId xmlns:p14="http://schemas.microsoft.com/office/powerpoint/2010/main" val="830584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3074" name="Picture 2"/>
          <p:cNvPicPr>
            <a:picLocks noChangeAspect="1" noChangeArrowheads="1"/>
          </p:cNvPicPr>
          <p:nvPr/>
        </p:nvPicPr>
        <p:blipFill rotWithShape="1">
          <a:blip r:embed="rId3" cstate="print"/>
          <a:srcRect t="1029" r="-1" b="24824"/>
          <a:stretch/>
        </p:blipFill>
        <p:spPr bwMode="auto">
          <a:xfrm>
            <a:off x="3663984" y="0"/>
            <a:ext cx="6104530" cy="6858000"/>
          </a:xfrm>
          <a:custGeom>
            <a:avLst/>
            <a:gdLst/>
            <a:ahLst/>
            <a:cxnLst/>
            <a:rect l="l" t="t" r="r" b="b"/>
            <a:pathLst>
              <a:path w="8139373" h="6858000">
                <a:moveTo>
                  <a:pt x="5181344" y="0"/>
                </a:moveTo>
                <a:lnTo>
                  <a:pt x="8139373" y="0"/>
                </a:lnTo>
                <a:lnTo>
                  <a:pt x="8139373" y="6858000"/>
                </a:lnTo>
                <a:lnTo>
                  <a:pt x="0" y="6858000"/>
                </a:lnTo>
                <a:close/>
              </a:path>
            </a:pathLst>
          </a:custGeom>
          <a:noFill/>
        </p:spPr>
      </p:pic>
      <p:sp>
        <p:nvSpPr>
          <p:cNvPr id="2" name="Title 1"/>
          <p:cNvSpPr>
            <a:spLocks noGrp="1"/>
          </p:cNvSpPr>
          <p:nvPr>
            <p:ph type="title"/>
          </p:nvPr>
        </p:nvSpPr>
        <p:spPr>
          <a:xfrm>
            <a:off x="410854" y="-232982"/>
            <a:ext cx="2811796" cy="1508469"/>
          </a:xfrm>
        </p:spPr>
        <p:txBody>
          <a:bodyPr anchor="ctr">
            <a:normAutofit/>
          </a:bodyPr>
          <a:lstStyle/>
          <a:p>
            <a:r>
              <a:rPr lang="en-CA" dirty="0"/>
              <a:t>Predators</a:t>
            </a:r>
          </a:p>
        </p:txBody>
      </p:sp>
      <p:sp>
        <p:nvSpPr>
          <p:cNvPr id="3081" name="Isosceles Triangle 3080">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243712" y="798651"/>
            <a:ext cx="3490088" cy="4286180"/>
          </a:xfrm>
        </p:spPr>
        <p:txBody>
          <a:bodyPr>
            <a:noAutofit/>
          </a:bodyPr>
          <a:lstStyle/>
          <a:p>
            <a:pPr>
              <a:buFont typeface="Wingdings" panose="05000000000000000000" pitchFamily="2" charset="2"/>
              <a:buChar char="ü"/>
            </a:pPr>
            <a:r>
              <a:rPr lang="en-CA" sz="2600" dirty="0"/>
              <a:t>Keep plants out of reach of cats and dogs </a:t>
            </a:r>
          </a:p>
          <a:p>
            <a:pPr>
              <a:buFont typeface="Wingdings" panose="05000000000000000000" pitchFamily="2" charset="2"/>
              <a:buChar char="ü"/>
            </a:pPr>
            <a:r>
              <a:rPr lang="en-CA" sz="2600" dirty="0"/>
              <a:t>Cats regard some leaves as a form of grass, which is often eaten.</a:t>
            </a:r>
          </a:p>
          <a:p>
            <a:pPr>
              <a:buFont typeface="Wingdings" panose="05000000000000000000" pitchFamily="2" charset="2"/>
              <a:buChar char="ü"/>
            </a:pPr>
            <a:r>
              <a:rPr lang="en-CA" sz="2600" dirty="0"/>
              <a:t>Dogs may dig in larger pots</a:t>
            </a:r>
          </a:p>
        </p:txBody>
      </p:sp>
      <p:sp>
        <p:nvSpPr>
          <p:cNvPr id="5" name="Slide Number Placeholder 4"/>
          <p:cNvSpPr>
            <a:spLocks noGrp="1"/>
          </p:cNvSpPr>
          <p:nvPr>
            <p:ph type="sldNum" sz="quarter" idx="12"/>
          </p:nvPr>
        </p:nvSpPr>
        <p:spPr>
          <a:xfrm>
            <a:off x="6442997" y="6041362"/>
            <a:ext cx="512504"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A5CAEF8-63A7-4010-9393-52A14572552B}" type="slidenum">
              <a:rPr kumimoji="0" lang="en-CA" sz="800" b="0" i="0" u="none" strike="noStrike" kern="1200" cap="none" spc="0" normalizeH="0" baseline="0" noProof="0">
                <a:ln>
                  <a:noFill/>
                </a:ln>
                <a:solidFill>
                  <a:srgbClr val="FFFFFF"/>
                </a:solidFill>
                <a:effectLst/>
                <a:uLnTx/>
                <a:uFillTx/>
                <a:latin typeface="Trebuchet MS"/>
                <a:ea typeface="+mn-ea"/>
                <a:cs typeface="+mn-cs"/>
              </a:rPr>
              <a:pPr marL="0" marR="0" lvl="0" indent="0" defTabSz="914400" rtl="0" eaLnBrk="1" fontAlgn="auto" latinLnBrk="0" hangingPunct="1">
                <a:spcBef>
                  <a:spcPts val="0"/>
                </a:spcBef>
                <a:spcAft>
                  <a:spcPts val="600"/>
                </a:spcAft>
                <a:buClrTx/>
                <a:buSzTx/>
                <a:buFontTx/>
                <a:buNone/>
                <a:tabLst/>
                <a:defRPr/>
              </a:pPr>
              <a:t>27</a:t>
            </a:fld>
            <a:endParaRPr kumimoji="0" lang="en-CA" sz="800" b="0" i="0" u="none" strike="noStrike" kern="1200" cap="none" spc="0" normalizeH="0" baseline="0" noProof="0" dirty="0">
              <a:ln>
                <a:noFill/>
              </a:ln>
              <a:solidFill>
                <a:srgbClr val="FFFFFF"/>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77B0E982-BB56-9E32-4AB8-D69D5085D471}"/>
              </a:ext>
            </a:extLst>
          </p:cNvPr>
          <p:cNvPicPr>
            <a:picLocks noChangeAspect="1"/>
          </p:cNvPicPr>
          <p:nvPr/>
        </p:nvPicPr>
        <p:blipFill>
          <a:blip r:embed="rId4"/>
          <a:stretch>
            <a:fillRect/>
          </a:stretch>
        </p:blipFill>
        <p:spPr>
          <a:xfrm>
            <a:off x="7975" y="4231640"/>
            <a:ext cx="5139622" cy="2626360"/>
          </a:xfrm>
          <a:prstGeom prst="rect">
            <a:avLst/>
          </a:prstGeom>
        </p:spPr>
      </p:pic>
      <p:pic>
        <p:nvPicPr>
          <p:cNvPr id="7" name="Picture 6">
            <a:extLst>
              <a:ext uri="{FF2B5EF4-FFF2-40B4-BE49-F238E27FC236}">
                <a16:creationId xmlns:a16="http://schemas.microsoft.com/office/drawing/2014/main" id="{A81025D9-FCD3-2BD9-F36E-BA518985F501}"/>
              </a:ext>
            </a:extLst>
          </p:cNvPr>
          <p:cNvPicPr>
            <a:picLocks noChangeAspect="1"/>
          </p:cNvPicPr>
          <p:nvPr/>
        </p:nvPicPr>
        <p:blipFill>
          <a:blip r:embed="rId5"/>
          <a:stretch>
            <a:fillRect/>
          </a:stretch>
        </p:blipFill>
        <p:spPr>
          <a:xfrm>
            <a:off x="3461560" y="-34830"/>
            <a:ext cx="4387040" cy="503898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6722" y="4114800"/>
            <a:ext cx="4800600" cy="1320800"/>
          </a:xfrm>
        </p:spPr>
        <p:txBody>
          <a:bodyPr vert="horz" lIns="91440" tIns="45720" rIns="91440" bIns="45720" rtlCol="0">
            <a:noAutofit/>
          </a:bodyPr>
          <a:lstStyle/>
          <a:p>
            <a:pPr algn="ctr">
              <a:lnSpc>
                <a:spcPct val="90000"/>
              </a:lnSpc>
            </a:pPr>
            <a:r>
              <a:rPr lang="en-US" sz="3200" b="1" dirty="0"/>
              <a:t> </a:t>
            </a:r>
            <a:r>
              <a:rPr lang="en-US" dirty="0"/>
              <a:t>Indoor Plants</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a:extLst>
              <a:ext uri="{FF2B5EF4-FFF2-40B4-BE49-F238E27FC236}">
                <a16:creationId xmlns:a16="http://schemas.microsoft.com/office/drawing/2014/main" id="{F12727A7-476A-E889-F1DB-D9AA95D013D8}"/>
              </a:ext>
            </a:extLst>
          </p:cNvPr>
          <p:cNvPicPr>
            <a:picLocks noChangeAspect="1"/>
          </p:cNvPicPr>
          <p:nvPr/>
        </p:nvPicPr>
        <p:blipFill rotWithShape="1">
          <a:blip r:embed="rId3" cstate="print"/>
          <a:srcRect l="5055"/>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pic>
        <p:nvPicPr>
          <p:cNvPr id="9" name="Picture 8">
            <a:extLst>
              <a:ext uri="{FF2B5EF4-FFF2-40B4-BE49-F238E27FC236}">
                <a16:creationId xmlns:a16="http://schemas.microsoft.com/office/drawing/2014/main" id="{5433B29F-9EC0-1B37-869A-F6ECE1DDFA60}"/>
              </a:ext>
            </a:extLst>
          </p:cNvPr>
          <p:cNvPicPr>
            <a:picLocks noChangeAspect="1"/>
          </p:cNvPicPr>
          <p:nvPr/>
        </p:nvPicPr>
        <p:blipFill>
          <a:blip r:embed="rId4" cstate="print"/>
          <a:stretch>
            <a:fillRect/>
          </a:stretch>
        </p:blipFill>
        <p:spPr>
          <a:xfrm>
            <a:off x="5791200" y="6528787"/>
            <a:ext cx="6547671" cy="329213"/>
          </a:xfrm>
          <a:prstGeom prst="rect">
            <a:avLst/>
          </a:prstGeom>
        </p:spPr>
      </p:pic>
    </p:spTree>
    <p:extLst>
      <p:ext uri="{BB962C8B-B14F-4D97-AF65-F5344CB8AC3E}">
        <p14:creationId xmlns:p14="http://schemas.microsoft.com/office/powerpoint/2010/main" val="777083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732477" y="124153"/>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Indoor Plants  </a:t>
            </a: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855368" y="1020762"/>
            <a:ext cx="7573323" cy="6435671"/>
          </a:xfrm>
        </p:spPr>
        <p:txBody>
          <a:bodyPr>
            <a:noAutofit/>
          </a:bodyPr>
          <a:lstStyle/>
          <a:p>
            <a:pPr>
              <a:spcBef>
                <a:spcPts val="0"/>
              </a:spcBef>
              <a:buFont typeface="Wingdings" panose="05000000000000000000" pitchFamily="2" charset="2"/>
              <a:buChar char="ü"/>
            </a:pPr>
            <a:r>
              <a:rPr lang="en-US" sz="2400" b="0" i="0" dirty="0">
                <a:solidFill>
                  <a:schemeClr val="tx1"/>
                </a:solidFill>
                <a:effectLst/>
                <a:latin typeface="Calibri" pitchFamily="34" charset="0"/>
              </a:rPr>
              <a:t>African Violets - </a:t>
            </a:r>
            <a:r>
              <a:rPr lang="en-US" sz="2400" i="1" dirty="0">
                <a:solidFill>
                  <a:schemeClr val="tx1"/>
                </a:solidFill>
                <a:latin typeface="Calibri" pitchFamily="34" charset="0"/>
              </a:rPr>
              <a:t>Saintpaulia spp  </a:t>
            </a:r>
          </a:p>
          <a:p>
            <a:pPr>
              <a:spcBef>
                <a:spcPts val="0"/>
              </a:spcBef>
              <a:buFont typeface="Wingdings" panose="05000000000000000000" pitchFamily="2" charset="2"/>
              <a:buChar char="ü"/>
            </a:pPr>
            <a:r>
              <a:rPr lang="en-US" sz="2400" b="0" i="0" dirty="0">
                <a:solidFill>
                  <a:schemeClr val="tx1"/>
                </a:solidFill>
                <a:effectLst/>
                <a:latin typeface="Calibri" pitchFamily="34" charset="0"/>
              </a:rPr>
              <a:t>Aloe Vera </a:t>
            </a:r>
            <a:r>
              <a:rPr lang="en-US" sz="2400" b="0" i="1" dirty="0">
                <a:solidFill>
                  <a:schemeClr val="tx1"/>
                </a:solidFill>
                <a:effectLst/>
                <a:latin typeface="Calibri" pitchFamily="34" charset="0"/>
              </a:rPr>
              <a:t>- Aloe baradensis  </a:t>
            </a:r>
          </a:p>
          <a:p>
            <a:pPr>
              <a:spcBef>
                <a:spcPts val="0"/>
              </a:spcBef>
              <a:buFont typeface="Wingdings" panose="05000000000000000000" pitchFamily="2" charset="2"/>
              <a:buChar char="ü"/>
            </a:pPr>
            <a:r>
              <a:rPr lang="en-US" sz="2400" b="0" dirty="0">
                <a:solidFill>
                  <a:schemeClr val="tx1"/>
                </a:solidFill>
                <a:effectLst/>
                <a:latin typeface="Calibri" pitchFamily="34" charset="0"/>
              </a:rPr>
              <a:t>Herbs </a:t>
            </a:r>
          </a:p>
          <a:p>
            <a:pPr>
              <a:spcBef>
                <a:spcPts val="0"/>
              </a:spcBef>
              <a:buFont typeface="Wingdings" panose="05000000000000000000" pitchFamily="2" charset="2"/>
              <a:buChar char="ü"/>
            </a:pPr>
            <a:r>
              <a:rPr lang="en-US" sz="2400" b="0" i="0" dirty="0">
                <a:solidFill>
                  <a:schemeClr val="tx1"/>
                </a:solidFill>
                <a:effectLst/>
                <a:latin typeface="Calibri" pitchFamily="34" charset="0"/>
              </a:rPr>
              <a:t>Jade Plant </a:t>
            </a:r>
            <a:r>
              <a:rPr lang="en-US" sz="2400" b="0" i="1" dirty="0">
                <a:solidFill>
                  <a:schemeClr val="tx1"/>
                </a:solidFill>
                <a:effectLst/>
                <a:latin typeface="Calibri" pitchFamily="34" charset="0"/>
              </a:rPr>
              <a:t>- Crassula ovata  </a:t>
            </a:r>
          </a:p>
          <a:p>
            <a:pPr>
              <a:spcBef>
                <a:spcPts val="0"/>
              </a:spcBef>
              <a:buFont typeface="Wingdings" panose="05000000000000000000" pitchFamily="2" charset="2"/>
              <a:buChar char="ü"/>
            </a:pPr>
            <a:r>
              <a:rPr lang="en-US" sz="2400" b="0" i="0" dirty="0">
                <a:solidFill>
                  <a:schemeClr val="tx1"/>
                </a:solidFill>
                <a:effectLst/>
                <a:latin typeface="Calibri" pitchFamily="34" charset="0"/>
              </a:rPr>
              <a:t>Money Plant -</a:t>
            </a:r>
            <a:r>
              <a:rPr lang="en-US" sz="2400" b="0" i="1" dirty="0">
                <a:solidFill>
                  <a:schemeClr val="tx1"/>
                </a:solidFill>
                <a:effectLst/>
                <a:latin typeface="Calibri" pitchFamily="34" charset="0"/>
              </a:rPr>
              <a:t> Pilea peperomioides</a:t>
            </a:r>
          </a:p>
          <a:p>
            <a:pPr>
              <a:spcBef>
                <a:spcPts val="0"/>
              </a:spcBef>
              <a:buFont typeface="Wingdings" panose="05000000000000000000" pitchFamily="2" charset="2"/>
              <a:buChar char="ü"/>
            </a:pPr>
            <a:r>
              <a:rPr lang="en-US" sz="2400" b="0" i="0" dirty="0">
                <a:solidFill>
                  <a:schemeClr val="tx1"/>
                </a:solidFill>
                <a:effectLst/>
                <a:latin typeface="Calibri" pitchFamily="34" charset="0"/>
              </a:rPr>
              <a:t>Monstera </a:t>
            </a:r>
            <a:r>
              <a:rPr lang="en-US" sz="2400" b="0" i="1" dirty="0">
                <a:solidFill>
                  <a:schemeClr val="tx1"/>
                </a:solidFill>
                <a:effectLst/>
                <a:latin typeface="Calibri" pitchFamily="34" charset="0"/>
              </a:rPr>
              <a:t>- Monstera deliciosa  </a:t>
            </a:r>
            <a:endParaRPr lang="en-US" sz="2400" b="0" i="0" dirty="0">
              <a:solidFill>
                <a:schemeClr val="tx1"/>
              </a:solidFill>
              <a:effectLst/>
              <a:latin typeface="Calibri" pitchFamily="34" charset="0"/>
            </a:endParaRPr>
          </a:p>
          <a:p>
            <a:pPr>
              <a:spcBef>
                <a:spcPts val="0"/>
              </a:spcBef>
              <a:buFont typeface="Wingdings" panose="05000000000000000000" pitchFamily="2" charset="2"/>
              <a:buChar char="ü"/>
            </a:pPr>
            <a:r>
              <a:rPr lang="en-US" sz="2400" b="0" i="0" dirty="0">
                <a:solidFill>
                  <a:schemeClr val="tx1"/>
                </a:solidFill>
                <a:effectLst/>
                <a:latin typeface="Calibri" pitchFamily="34" charset="0"/>
              </a:rPr>
              <a:t>Orchids  (Anthuriums, and Bromeliads)</a:t>
            </a:r>
          </a:p>
          <a:p>
            <a:pPr>
              <a:spcBef>
                <a:spcPts val="0"/>
              </a:spcBef>
              <a:buFont typeface="Wingdings" panose="05000000000000000000" pitchFamily="2" charset="2"/>
              <a:buChar char="ü"/>
            </a:pPr>
            <a:r>
              <a:rPr lang="en-US" sz="2400" b="0" i="0" dirty="0">
                <a:solidFill>
                  <a:schemeClr val="tx1"/>
                </a:solidFill>
                <a:effectLst/>
                <a:latin typeface="Calibri" pitchFamily="34" charset="0"/>
              </a:rPr>
              <a:t>Parlour Palm</a:t>
            </a:r>
            <a:r>
              <a:rPr lang="en-US" sz="2400" b="0" i="1" dirty="0">
                <a:solidFill>
                  <a:schemeClr val="tx1"/>
                </a:solidFill>
                <a:effectLst/>
                <a:latin typeface="Calibri" pitchFamily="34" charset="0"/>
              </a:rPr>
              <a:t> - Chamaedorea elegans</a:t>
            </a:r>
          </a:p>
          <a:p>
            <a:pPr>
              <a:spcBef>
                <a:spcPts val="0"/>
              </a:spcBef>
              <a:buFont typeface="Wingdings" panose="05000000000000000000" pitchFamily="2" charset="2"/>
              <a:buChar char="ü"/>
            </a:pPr>
            <a:r>
              <a:rPr lang="en-US" sz="2400" dirty="0">
                <a:solidFill>
                  <a:schemeClr val="tx1"/>
                </a:solidFill>
                <a:latin typeface="Calibri" pitchFamily="34" charset="0"/>
              </a:rPr>
              <a:t>Pothos - </a:t>
            </a:r>
            <a:r>
              <a:rPr lang="en-US" sz="2400" i="1" dirty="0">
                <a:solidFill>
                  <a:schemeClr val="tx1"/>
                </a:solidFill>
                <a:latin typeface="Calibri" pitchFamily="34" charset="0"/>
              </a:rPr>
              <a:t>Epipremnum aureum</a:t>
            </a:r>
          </a:p>
          <a:p>
            <a:pPr algn="l" rtl="0">
              <a:spcBef>
                <a:spcPts val="0"/>
              </a:spcBef>
              <a:buFont typeface="Wingdings" panose="05000000000000000000" pitchFamily="2" charset="2"/>
              <a:buChar char="ü"/>
            </a:pPr>
            <a:r>
              <a:rPr lang="en-US" sz="2400" b="0" i="0" dirty="0">
                <a:solidFill>
                  <a:schemeClr val="tx1"/>
                </a:solidFill>
                <a:effectLst/>
                <a:latin typeface="Calibri" pitchFamily="34" charset="0"/>
              </a:rPr>
              <a:t>Peace Lily</a:t>
            </a:r>
            <a:r>
              <a:rPr lang="en-US" sz="2400" b="0" i="1" dirty="0">
                <a:solidFill>
                  <a:schemeClr val="tx1"/>
                </a:solidFill>
                <a:effectLst/>
                <a:latin typeface="Calibri" pitchFamily="34" charset="0"/>
              </a:rPr>
              <a:t> - Spathiphyllum wallisii   </a:t>
            </a:r>
          </a:p>
          <a:p>
            <a:pPr algn="l" rtl="0">
              <a:spcBef>
                <a:spcPts val="0"/>
              </a:spcBef>
              <a:buFont typeface="Wingdings" panose="05000000000000000000" pitchFamily="2" charset="2"/>
              <a:buChar char="ü"/>
            </a:pPr>
            <a:r>
              <a:rPr lang="en-US" sz="2400" b="0" i="0" dirty="0">
                <a:solidFill>
                  <a:schemeClr val="tx1"/>
                </a:solidFill>
                <a:effectLst/>
                <a:latin typeface="Calibri" pitchFamily="34" charset="0"/>
              </a:rPr>
              <a:t>Rubber Plant </a:t>
            </a:r>
            <a:r>
              <a:rPr lang="en-US" sz="2400" b="0" i="1" dirty="0">
                <a:solidFill>
                  <a:schemeClr val="tx1"/>
                </a:solidFill>
                <a:effectLst/>
                <a:latin typeface="Calibri" pitchFamily="34" charset="0"/>
              </a:rPr>
              <a:t>- Ficus elastica  </a:t>
            </a:r>
            <a:endParaRPr lang="en-US" sz="2400" b="0" i="0" dirty="0">
              <a:solidFill>
                <a:schemeClr val="tx1"/>
              </a:solidFill>
              <a:effectLst/>
              <a:latin typeface="Calibri" pitchFamily="34" charset="0"/>
            </a:endParaRPr>
          </a:p>
          <a:p>
            <a:pPr algn="l" rtl="0">
              <a:spcBef>
                <a:spcPts val="0"/>
              </a:spcBef>
              <a:buFont typeface="Wingdings" panose="05000000000000000000" pitchFamily="2" charset="2"/>
              <a:buChar char="ü"/>
            </a:pPr>
            <a:r>
              <a:rPr lang="en-US" sz="2400" b="0" i="0" dirty="0">
                <a:solidFill>
                  <a:schemeClr val="tx1"/>
                </a:solidFill>
                <a:effectLst/>
                <a:latin typeface="Calibri" pitchFamily="34" charset="0"/>
              </a:rPr>
              <a:t>Snake Plant - </a:t>
            </a:r>
            <a:r>
              <a:rPr lang="en-US" sz="2400" b="0" i="1" dirty="0">
                <a:solidFill>
                  <a:schemeClr val="tx1"/>
                </a:solidFill>
                <a:effectLst/>
                <a:latin typeface="Calibri" pitchFamily="34" charset="0"/>
              </a:rPr>
              <a:t>Dracaena trifasciata   </a:t>
            </a:r>
            <a:endParaRPr lang="en-US" sz="2400" b="0" i="0" dirty="0">
              <a:solidFill>
                <a:schemeClr val="tx1"/>
              </a:solidFill>
              <a:effectLst/>
              <a:latin typeface="Calibri" pitchFamily="34" charset="0"/>
            </a:endParaRPr>
          </a:p>
          <a:p>
            <a:pPr algn="l" rtl="0">
              <a:spcBef>
                <a:spcPts val="0"/>
              </a:spcBef>
              <a:buFont typeface="Wingdings" panose="05000000000000000000" pitchFamily="2" charset="2"/>
              <a:buChar char="ü"/>
            </a:pPr>
            <a:r>
              <a:rPr lang="en-US" sz="2400" b="0" i="0" dirty="0">
                <a:solidFill>
                  <a:schemeClr val="tx1"/>
                </a:solidFill>
                <a:effectLst/>
                <a:latin typeface="Calibri" pitchFamily="34" charset="0"/>
              </a:rPr>
              <a:t>Spider Plant -</a:t>
            </a:r>
            <a:r>
              <a:rPr lang="en-US" sz="2400" b="0" i="1" dirty="0">
                <a:solidFill>
                  <a:schemeClr val="tx1"/>
                </a:solidFill>
                <a:effectLst/>
                <a:latin typeface="Calibri" pitchFamily="34" charset="0"/>
              </a:rPr>
              <a:t> Chlororphyium comosum </a:t>
            </a:r>
            <a:endParaRPr lang="en-US" sz="2400" b="0" i="0" dirty="0">
              <a:solidFill>
                <a:schemeClr val="tx1"/>
              </a:solidFill>
              <a:effectLst/>
              <a:latin typeface="Calibri" pitchFamily="34" charset="0"/>
            </a:endParaRPr>
          </a:p>
          <a:p>
            <a:pPr algn="l" rtl="0">
              <a:spcBef>
                <a:spcPts val="0"/>
              </a:spcBef>
              <a:buFont typeface="Wingdings" panose="05000000000000000000" pitchFamily="2" charset="2"/>
              <a:buChar char="ü"/>
            </a:pPr>
            <a:r>
              <a:rPr lang="en-US" sz="2400" b="0" i="0" dirty="0">
                <a:solidFill>
                  <a:schemeClr val="tx1"/>
                </a:solidFill>
                <a:effectLst/>
                <a:latin typeface="Calibri" pitchFamily="34" charset="0"/>
              </a:rPr>
              <a:t>Succulents, Cacti</a:t>
            </a:r>
          </a:p>
        </p:txBody>
      </p:sp>
      <p:sp>
        <p:nvSpPr>
          <p:cNvPr id="2" name="TextBox 1">
            <a:extLst>
              <a:ext uri="{FF2B5EF4-FFF2-40B4-BE49-F238E27FC236}">
                <a16:creationId xmlns:a16="http://schemas.microsoft.com/office/drawing/2014/main" id="{F771D542-B5E4-715B-C27E-B7A1F1805E11}"/>
              </a:ext>
            </a:extLst>
          </p:cNvPr>
          <p:cNvSpPr txBox="1"/>
          <p:nvPr/>
        </p:nvSpPr>
        <p:spPr>
          <a:xfrm>
            <a:off x="5943600" y="304800"/>
            <a:ext cx="3018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 </a:t>
            </a:r>
          </a:p>
        </p:txBody>
      </p:sp>
    </p:spTree>
    <p:extLst>
      <p:ext uri="{BB962C8B-B14F-4D97-AF65-F5344CB8AC3E}">
        <p14:creationId xmlns:p14="http://schemas.microsoft.com/office/powerpoint/2010/main" val="158941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3885"/>
            <a:ext cx="7772400" cy="762000"/>
          </a:xfrm>
        </p:spPr>
        <p:txBody>
          <a:bodyPr/>
          <a:lstStyle/>
          <a:p>
            <a:r>
              <a:rPr lang="en-CA" dirty="0"/>
              <a:t>Agenda</a:t>
            </a:r>
          </a:p>
        </p:txBody>
      </p:sp>
      <p:sp>
        <p:nvSpPr>
          <p:cNvPr id="3" name="Content Placeholder 2"/>
          <p:cNvSpPr>
            <a:spLocks noGrp="1"/>
          </p:cNvSpPr>
          <p:nvPr>
            <p:ph idx="1"/>
          </p:nvPr>
        </p:nvSpPr>
        <p:spPr>
          <a:xfrm>
            <a:off x="746760" y="1311396"/>
            <a:ext cx="8077202" cy="4893826"/>
          </a:xfrm>
        </p:spPr>
        <p:txBody>
          <a:bodyPr>
            <a:normAutofit/>
          </a:bodyPr>
          <a:lstStyle/>
          <a:p>
            <a:pPr>
              <a:buFont typeface="Wingdings" panose="05000000000000000000" pitchFamily="2" charset="2"/>
              <a:buChar char="ü"/>
            </a:pPr>
            <a:r>
              <a:rPr lang="en-CA" sz="3200" dirty="0">
                <a:solidFill>
                  <a:schemeClr val="tx1"/>
                </a:solidFill>
              </a:rPr>
              <a:t>Introduction  </a:t>
            </a:r>
          </a:p>
          <a:p>
            <a:pPr>
              <a:buFont typeface="Wingdings" panose="05000000000000000000" pitchFamily="2" charset="2"/>
              <a:buChar char="ü"/>
            </a:pPr>
            <a:r>
              <a:rPr lang="en-US" sz="3300" dirty="0">
                <a:solidFill>
                  <a:schemeClr val="tx1"/>
                </a:solidFill>
              </a:rPr>
              <a:t>Esthetics of Indoor Plants   </a:t>
            </a:r>
            <a:endParaRPr lang="en-US" sz="2900" b="1" dirty="0">
              <a:solidFill>
                <a:schemeClr val="tx1"/>
              </a:solidFill>
            </a:endParaRPr>
          </a:p>
          <a:p>
            <a:pPr>
              <a:buFont typeface="Wingdings" panose="05000000000000000000" pitchFamily="2" charset="2"/>
              <a:buChar char="ü"/>
            </a:pPr>
            <a:r>
              <a:rPr lang="en-US" sz="3300" dirty="0">
                <a:solidFill>
                  <a:schemeClr val="tx1"/>
                </a:solidFill>
              </a:rPr>
              <a:t>Growing conditions and indoor plant care  </a:t>
            </a:r>
            <a:endParaRPr lang="en-US" sz="3300" b="1" dirty="0">
              <a:solidFill>
                <a:schemeClr val="tx1"/>
              </a:solidFill>
            </a:endParaRPr>
          </a:p>
          <a:p>
            <a:pPr>
              <a:buFont typeface="Wingdings" panose="05000000000000000000" pitchFamily="2" charset="2"/>
              <a:buChar char="ü"/>
            </a:pPr>
            <a:r>
              <a:rPr lang="en-US" sz="3300" dirty="0">
                <a:solidFill>
                  <a:schemeClr val="tx1"/>
                </a:solidFill>
              </a:rPr>
              <a:t>How to Choose the Right Plant  </a:t>
            </a:r>
            <a:endParaRPr lang="en-US" sz="3300" b="1" dirty="0">
              <a:solidFill>
                <a:schemeClr val="tx1"/>
              </a:solidFill>
            </a:endParaRPr>
          </a:p>
          <a:p>
            <a:pPr>
              <a:buFont typeface="Wingdings" panose="05000000000000000000" pitchFamily="2" charset="2"/>
              <a:buChar char="ü"/>
            </a:pPr>
            <a:r>
              <a:rPr lang="en-US" sz="3300" dirty="0">
                <a:solidFill>
                  <a:schemeClr val="tx1"/>
                </a:solidFill>
              </a:rPr>
              <a:t>Challenges of Indoor Gardening </a:t>
            </a:r>
            <a:endParaRPr lang="en-US" sz="3300" b="1" dirty="0">
              <a:solidFill>
                <a:schemeClr val="tx1"/>
              </a:solidFill>
            </a:endParaRPr>
          </a:p>
          <a:p>
            <a:pPr>
              <a:buFont typeface="Wingdings" panose="05000000000000000000" pitchFamily="2" charset="2"/>
              <a:buChar char="ü"/>
            </a:pPr>
            <a:r>
              <a:rPr lang="en-US" sz="3300" dirty="0">
                <a:solidFill>
                  <a:schemeClr val="tx1"/>
                </a:solidFill>
              </a:rPr>
              <a:t>Indoor Plants </a:t>
            </a:r>
            <a:endParaRPr lang="en-US" sz="3300" b="1" dirty="0">
              <a:solidFill>
                <a:schemeClr val="tx1"/>
              </a:solidFill>
            </a:endParaRPr>
          </a:p>
          <a:p>
            <a:pPr>
              <a:buFont typeface="Wingdings" panose="05000000000000000000" pitchFamily="2" charset="2"/>
              <a:buChar char="ü"/>
            </a:pPr>
            <a:r>
              <a:rPr lang="en-CA" sz="3200" dirty="0">
                <a:solidFill>
                  <a:schemeClr val="tx1"/>
                </a:solidFill>
              </a:rPr>
              <a:t>Wrap Up </a:t>
            </a:r>
          </a:p>
        </p:txBody>
      </p:sp>
    </p:spTree>
    <p:extLst>
      <p:ext uri="{BB962C8B-B14F-4D97-AF65-F5344CB8AC3E}">
        <p14:creationId xmlns:p14="http://schemas.microsoft.com/office/powerpoint/2010/main" val="2713180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b="0" i="0" dirty="0">
                <a:effectLst/>
                <a:latin typeface="times new roman" panose="02020603050405020304" pitchFamily="18" charset="0"/>
              </a:rPr>
              <a:t>African Violets – </a:t>
            </a:r>
            <a:r>
              <a:rPr lang="en-US" sz="3600" b="0" i="1" dirty="0">
                <a:effectLst/>
                <a:latin typeface="times new roman" panose="02020603050405020304" pitchFamily="18" charset="0"/>
              </a:rPr>
              <a:t>Saintpaulia</a:t>
            </a:r>
            <a:r>
              <a:rPr lang="en-US" sz="3600" b="0" i="0" dirty="0">
                <a:effectLst/>
                <a:latin typeface="times new roman" panose="02020603050405020304" pitchFamily="18" charset="0"/>
              </a:rPr>
              <a:t> spp  </a:t>
            </a:r>
            <a:endParaRPr kumimoji="0" lang="en-CA" sz="3600" b="0"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p:txBody>
      </p:sp>
      <p:pic>
        <p:nvPicPr>
          <p:cNvPr id="10242" name="Picture 2" descr="African Violets: How to Care for African Violets | The Old Farmer's Almanac">
            <a:extLst>
              <a:ext uri="{FF2B5EF4-FFF2-40B4-BE49-F238E27FC236}">
                <a16:creationId xmlns:a16="http://schemas.microsoft.com/office/drawing/2014/main" id="{39A8ED29-097E-E24D-5699-56110E4D5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98" y="1299281"/>
            <a:ext cx="7019802" cy="52356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561445-8E3F-D0FD-1B9F-C266DBDE12CF}"/>
              </a:ext>
            </a:extLst>
          </p:cNvPr>
          <p:cNvSpPr txBox="1"/>
          <p:nvPr/>
        </p:nvSpPr>
        <p:spPr>
          <a:xfrm>
            <a:off x="7369700" y="6339840"/>
            <a:ext cx="1066800" cy="215444"/>
          </a:xfrm>
          <a:prstGeom prst="rect">
            <a:avLst/>
          </a:prstGeom>
          <a:noFill/>
        </p:spPr>
        <p:txBody>
          <a:bodyPr wrap="square" rtlCol="0">
            <a:spAutoFit/>
          </a:bodyPr>
          <a:lstStyle/>
          <a:p>
            <a:r>
              <a:rPr lang="en-US" sz="800" dirty="0"/>
              <a:t>hgtv</a:t>
            </a:r>
          </a:p>
        </p:txBody>
      </p:sp>
    </p:spTree>
    <p:extLst>
      <p:ext uri="{BB962C8B-B14F-4D97-AF65-F5344CB8AC3E}">
        <p14:creationId xmlns:p14="http://schemas.microsoft.com/office/powerpoint/2010/main" val="2225181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b="0" i="0" dirty="0">
                <a:solidFill>
                  <a:srgbClr val="1D2228"/>
                </a:solidFill>
                <a:effectLst/>
                <a:latin typeface="times new roman" panose="02020603050405020304" pitchFamily="18" charset="0"/>
              </a:rPr>
              <a:t>Aloe Vera </a:t>
            </a:r>
            <a:r>
              <a:rPr lang="en-US" sz="3600" b="0" i="1" dirty="0">
                <a:solidFill>
                  <a:srgbClr val="1D2228"/>
                </a:solidFill>
                <a:effectLst/>
                <a:latin typeface="times new roman" panose="02020603050405020304" pitchFamily="18" charset="0"/>
              </a:rPr>
              <a:t>- Aloe baradensis  </a:t>
            </a:r>
            <a:endParaRPr lang="en-US" sz="3600" b="0" i="0" dirty="0">
              <a:solidFill>
                <a:srgbClr val="1D2228"/>
              </a:solidFill>
              <a:effectLst/>
              <a:latin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a:extLst>
              <a:ext uri="{FF2B5EF4-FFF2-40B4-BE49-F238E27FC236}">
                <a16:creationId xmlns:a16="http://schemas.microsoft.com/office/drawing/2014/main" id="{F457AF70-0051-4698-DA0F-5C5EB281CD56}"/>
              </a:ext>
            </a:extLst>
          </p:cNvPr>
          <p:cNvPicPr>
            <a:picLocks noChangeAspect="1"/>
          </p:cNvPicPr>
          <p:nvPr/>
        </p:nvPicPr>
        <p:blipFill>
          <a:blip r:embed="rId3" cstate="print"/>
          <a:stretch>
            <a:fillRect/>
          </a:stretch>
        </p:blipFill>
        <p:spPr>
          <a:xfrm>
            <a:off x="545135" y="1611200"/>
            <a:ext cx="5020970" cy="5004035"/>
          </a:xfrm>
          <a:prstGeom prst="rect">
            <a:avLst/>
          </a:prstGeom>
        </p:spPr>
      </p:pic>
      <p:sp>
        <p:nvSpPr>
          <p:cNvPr id="14" name="TextBox 13">
            <a:extLst>
              <a:ext uri="{FF2B5EF4-FFF2-40B4-BE49-F238E27FC236}">
                <a16:creationId xmlns:a16="http://schemas.microsoft.com/office/drawing/2014/main" id="{C1BE94D8-D60F-F9BD-21F3-A6E0A4901FEF}"/>
              </a:ext>
            </a:extLst>
          </p:cNvPr>
          <p:cNvSpPr txBox="1"/>
          <p:nvPr/>
        </p:nvSpPr>
        <p:spPr>
          <a:xfrm>
            <a:off x="762000" y="6446052"/>
            <a:ext cx="4587240" cy="215444"/>
          </a:xfrm>
          <a:prstGeom prst="rect">
            <a:avLst/>
          </a:prstGeom>
          <a:noFill/>
        </p:spPr>
        <p:txBody>
          <a:bodyPr wrap="square">
            <a:spAutoFit/>
          </a:bodyPr>
          <a:lstStyle/>
          <a:p>
            <a:r>
              <a:rPr lang="en-US" sz="800" dirty="0"/>
              <a:t>www.goodhousekeeping.com</a:t>
            </a:r>
          </a:p>
        </p:txBody>
      </p:sp>
      <p:pic>
        <p:nvPicPr>
          <p:cNvPr id="2" name="Picture 2">
            <a:extLst>
              <a:ext uri="{FF2B5EF4-FFF2-40B4-BE49-F238E27FC236}">
                <a16:creationId xmlns:a16="http://schemas.microsoft.com/office/drawing/2014/main" id="{CBBB8FEB-1B1C-01D3-A5BA-A1E94A262234}"/>
              </a:ext>
            </a:extLst>
          </p:cNvPr>
          <p:cNvPicPr>
            <a:picLocks noChangeAspect="1" noChangeArrowheads="1"/>
          </p:cNvPicPr>
          <p:nvPr/>
        </p:nvPicPr>
        <p:blipFill>
          <a:blip r:embed="rId4" cstate="print"/>
          <a:srcRect/>
          <a:stretch>
            <a:fillRect/>
          </a:stretch>
        </p:blipFill>
        <p:spPr bwMode="auto">
          <a:xfrm>
            <a:off x="5457415" y="1217730"/>
            <a:ext cx="3655483" cy="4302223"/>
          </a:xfrm>
          <a:prstGeom prst="rect">
            <a:avLst/>
          </a:prstGeom>
          <a:noFill/>
          <a:ln w="9525">
            <a:noFill/>
            <a:miter lim="800000"/>
            <a:headEnd/>
            <a:tailEnd/>
          </a:ln>
        </p:spPr>
      </p:pic>
    </p:spTree>
    <p:extLst>
      <p:ext uri="{BB962C8B-B14F-4D97-AF65-F5344CB8AC3E}">
        <p14:creationId xmlns:p14="http://schemas.microsoft.com/office/powerpoint/2010/main" val="1388054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b="0" i="0" dirty="0">
                <a:solidFill>
                  <a:srgbClr val="1D2228"/>
                </a:solidFill>
                <a:effectLst/>
                <a:latin typeface="times new roman" panose="02020603050405020304" pitchFamily="18" charset="0"/>
              </a:rPr>
              <a:t>Herbs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644BDC36-BB60-2574-491F-682A5D8EE12E}"/>
              </a:ext>
            </a:extLst>
          </p:cNvPr>
          <p:cNvPicPr>
            <a:picLocks noChangeAspect="1"/>
          </p:cNvPicPr>
          <p:nvPr/>
        </p:nvPicPr>
        <p:blipFill>
          <a:blip r:embed="rId3" cstate="print"/>
          <a:stretch>
            <a:fillRect/>
          </a:stretch>
        </p:blipFill>
        <p:spPr>
          <a:xfrm>
            <a:off x="1017156" y="1329692"/>
            <a:ext cx="7212444" cy="5533211"/>
          </a:xfrm>
          <a:prstGeom prst="rect">
            <a:avLst/>
          </a:prstGeom>
        </p:spPr>
      </p:pic>
      <p:sp>
        <p:nvSpPr>
          <p:cNvPr id="7" name="TextBox 6">
            <a:extLst>
              <a:ext uri="{FF2B5EF4-FFF2-40B4-BE49-F238E27FC236}">
                <a16:creationId xmlns:a16="http://schemas.microsoft.com/office/drawing/2014/main" id="{34EA245E-3B7A-ED3A-978E-A113B2147418}"/>
              </a:ext>
            </a:extLst>
          </p:cNvPr>
          <p:cNvSpPr txBox="1"/>
          <p:nvPr/>
        </p:nvSpPr>
        <p:spPr>
          <a:xfrm>
            <a:off x="1032396" y="6555742"/>
            <a:ext cx="4587240" cy="369332"/>
          </a:xfrm>
          <a:prstGeom prst="rect">
            <a:avLst/>
          </a:prstGeom>
          <a:noFill/>
        </p:spPr>
        <p:txBody>
          <a:bodyPr wrap="square">
            <a:spAutoFit/>
          </a:bodyPr>
          <a:lstStyle/>
          <a:p>
            <a:r>
              <a:rPr lang="en-US" dirty="0"/>
              <a:t>www.eatingwell.com</a:t>
            </a:r>
          </a:p>
        </p:txBody>
      </p:sp>
    </p:spTree>
    <p:extLst>
      <p:ext uri="{BB962C8B-B14F-4D97-AF65-F5344CB8AC3E}">
        <p14:creationId xmlns:p14="http://schemas.microsoft.com/office/powerpoint/2010/main" val="80359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1538454" y="313023"/>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b="0" i="0" dirty="0">
                <a:solidFill>
                  <a:srgbClr val="1D2228"/>
                </a:solidFill>
                <a:effectLst/>
                <a:latin typeface="times new roman" panose="02020603050405020304" pitchFamily="18" charset="0"/>
              </a:rPr>
              <a:t>Jade Plant </a:t>
            </a:r>
            <a:r>
              <a:rPr lang="en-US" sz="3600" b="0" i="1" dirty="0">
                <a:solidFill>
                  <a:srgbClr val="1D2228"/>
                </a:solidFill>
                <a:effectLst/>
                <a:latin typeface="times new roman" panose="02020603050405020304" pitchFamily="18" charset="0"/>
              </a:rPr>
              <a:t>- Crassula ovata  </a:t>
            </a:r>
            <a:endParaRPr lang="en-US" sz="3600" b="0" i="0" dirty="0">
              <a:solidFill>
                <a:srgbClr val="1D2228"/>
              </a:solidFill>
              <a:effectLst/>
              <a:latin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B55268B6-90EC-D6C3-654F-E02FF9A96E57}"/>
              </a:ext>
            </a:extLst>
          </p:cNvPr>
          <p:cNvPicPr>
            <a:picLocks noChangeAspect="1"/>
          </p:cNvPicPr>
          <p:nvPr/>
        </p:nvPicPr>
        <p:blipFill>
          <a:blip r:embed="rId3" cstate="print"/>
          <a:stretch>
            <a:fillRect/>
          </a:stretch>
        </p:blipFill>
        <p:spPr>
          <a:xfrm>
            <a:off x="1553694" y="1134410"/>
            <a:ext cx="5700062" cy="5410567"/>
          </a:xfrm>
          <a:prstGeom prst="rect">
            <a:avLst/>
          </a:prstGeom>
        </p:spPr>
      </p:pic>
      <p:sp>
        <p:nvSpPr>
          <p:cNvPr id="7" name="TextBox 6">
            <a:extLst>
              <a:ext uri="{FF2B5EF4-FFF2-40B4-BE49-F238E27FC236}">
                <a16:creationId xmlns:a16="http://schemas.microsoft.com/office/drawing/2014/main" id="{4F795494-2D68-819B-1957-55D491A38FFB}"/>
              </a:ext>
            </a:extLst>
          </p:cNvPr>
          <p:cNvSpPr txBox="1"/>
          <p:nvPr/>
        </p:nvSpPr>
        <p:spPr>
          <a:xfrm>
            <a:off x="5843754" y="6248082"/>
            <a:ext cx="4884420" cy="215444"/>
          </a:xfrm>
          <a:prstGeom prst="rect">
            <a:avLst/>
          </a:prstGeom>
          <a:noFill/>
        </p:spPr>
        <p:txBody>
          <a:bodyPr wrap="square">
            <a:spAutoFit/>
          </a:bodyPr>
          <a:lstStyle/>
          <a:p>
            <a:r>
              <a:rPr lang="en-US" sz="800" dirty="0"/>
              <a:t>promisesupply.ca</a:t>
            </a:r>
          </a:p>
        </p:txBody>
      </p:sp>
    </p:spTree>
    <p:extLst>
      <p:ext uri="{BB962C8B-B14F-4D97-AF65-F5344CB8AC3E}">
        <p14:creationId xmlns:p14="http://schemas.microsoft.com/office/powerpoint/2010/main" val="1236323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D2228"/>
                </a:solidFill>
                <a:effectLst/>
                <a:uLnTx/>
                <a:uFillTx/>
                <a:latin typeface="Calibri" pitchFamily="34" charset="0"/>
                <a:ea typeface="+mj-ea"/>
                <a:cs typeface="Times New Roman" panose="02020603050405020304" pitchFamily="18" charset="0"/>
              </a:rPr>
              <a:t>Money Plant -</a:t>
            </a:r>
            <a:r>
              <a:rPr kumimoji="0" lang="en-US" sz="3600" b="0" i="1" u="none" strike="noStrike" kern="1200" cap="none" spc="0" normalizeH="0" baseline="0" noProof="0" dirty="0">
                <a:ln>
                  <a:noFill/>
                </a:ln>
                <a:solidFill>
                  <a:srgbClr val="1D2228"/>
                </a:solidFill>
                <a:effectLst/>
                <a:uLnTx/>
                <a:uFillTx/>
                <a:latin typeface="Calibri" pitchFamily="34" charset="0"/>
                <a:ea typeface="+mj-ea"/>
                <a:cs typeface="Times New Roman" panose="02020603050405020304" pitchFamily="18" charset="0"/>
              </a:rPr>
              <a:t> Pilea peperomioides</a:t>
            </a:r>
            <a:endParaRPr kumimoji="0" lang="en-US" sz="3600" b="0" i="0" u="none" strike="noStrike" kern="1200" cap="none" spc="0" normalizeH="0" baseline="0" noProof="0" dirty="0">
              <a:ln>
                <a:noFill/>
              </a:ln>
              <a:solidFill>
                <a:srgbClr val="1D2228"/>
              </a:solidFill>
              <a:effectLst/>
              <a:uLnTx/>
              <a:uFillTx/>
              <a:latin typeface="Calibri" pitchFamily="34"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pSp>
        <p:nvGrpSpPr>
          <p:cNvPr id="11" name="Group 10"/>
          <p:cNvGrpSpPr/>
          <p:nvPr/>
        </p:nvGrpSpPr>
        <p:grpSpPr>
          <a:xfrm>
            <a:off x="821061" y="1132129"/>
            <a:ext cx="6767189" cy="5361355"/>
            <a:chOff x="4038600" y="1295400"/>
            <a:chExt cx="4906496" cy="4800600"/>
          </a:xfrm>
        </p:grpSpPr>
        <p:pic>
          <p:nvPicPr>
            <p:cNvPr id="11266" name="Picture 2"/>
            <p:cNvPicPr>
              <a:picLocks noChangeAspect="1" noChangeArrowheads="1"/>
            </p:cNvPicPr>
            <p:nvPr/>
          </p:nvPicPr>
          <p:blipFill>
            <a:blip r:embed="rId3" cstate="print"/>
            <a:srcRect/>
            <a:stretch>
              <a:fillRect/>
            </a:stretch>
          </p:blipFill>
          <p:spPr bwMode="auto">
            <a:xfrm>
              <a:off x="4038600" y="1295400"/>
              <a:ext cx="4906496" cy="4800600"/>
            </a:xfrm>
            <a:prstGeom prst="rect">
              <a:avLst/>
            </a:prstGeom>
            <a:noFill/>
            <a:ln w="9525">
              <a:noFill/>
              <a:miter lim="800000"/>
              <a:headEnd/>
              <a:tailEnd/>
            </a:ln>
          </p:spPr>
        </p:pic>
        <p:sp>
          <p:nvSpPr>
            <p:cNvPr id="10" name="TextBox 9"/>
            <p:cNvSpPr txBox="1"/>
            <p:nvPr/>
          </p:nvSpPr>
          <p:spPr>
            <a:xfrm>
              <a:off x="4038600" y="1295400"/>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alibri" pitchFamily="34" charset="0"/>
                  <a:ea typeface="+mn-ea"/>
                  <a:cs typeface="+mn-cs"/>
                </a:rPr>
                <a:t>www.growurbam.uk</a:t>
              </a:r>
            </a:p>
          </p:txBody>
        </p:sp>
      </p:grpSp>
    </p:spTree>
    <p:extLst>
      <p:ext uri="{BB962C8B-B14F-4D97-AF65-F5344CB8AC3E}">
        <p14:creationId xmlns:p14="http://schemas.microsoft.com/office/powerpoint/2010/main" val="2508458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rPr>
              <a:t>Monstera </a:t>
            </a:r>
            <a:r>
              <a:rPr kumimoji="0" lang="en-US" sz="3600" b="0" i="1"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rPr>
              <a:t>- Monstera deliciosa  </a:t>
            </a:r>
            <a:endParaRPr kumimoji="0" lang="en-US" sz="3600" b="0" i="0"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14338" name="Picture 2"/>
          <p:cNvPicPr>
            <a:picLocks noChangeAspect="1" noChangeArrowheads="1"/>
          </p:cNvPicPr>
          <p:nvPr/>
        </p:nvPicPr>
        <p:blipFill>
          <a:blip r:embed="rId3" cstate="print"/>
          <a:srcRect/>
          <a:stretch>
            <a:fillRect/>
          </a:stretch>
        </p:blipFill>
        <p:spPr bwMode="auto">
          <a:xfrm>
            <a:off x="883298" y="1284041"/>
            <a:ext cx="4629150" cy="5029200"/>
          </a:xfrm>
          <a:prstGeom prst="rect">
            <a:avLst/>
          </a:prstGeom>
          <a:noFill/>
          <a:ln w="9525">
            <a:noFill/>
            <a:miter lim="800000"/>
            <a:headEnd/>
            <a:tailEnd/>
          </a:ln>
        </p:spPr>
      </p:pic>
      <p:pic>
        <p:nvPicPr>
          <p:cNvPr id="6150" name="Picture 6" descr="Monstera, a lush indoor plant with gigantic leaves - care, repotting, water">
            <a:extLst>
              <a:ext uri="{FF2B5EF4-FFF2-40B4-BE49-F238E27FC236}">
                <a16:creationId xmlns:a16="http://schemas.microsoft.com/office/drawing/2014/main" id="{3113D4E8-62FC-AA0F-5365-8423C4662A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60322" y="2225351"/>
            <a:ext cx="4398291" cy="29321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B2B5D5-BC69-4321-3FF1-CDF91001D9B9}"/>
              </a:ext>
            </a:extLst>
          </p:cNvPr>
          <p:cNvSpPr txBox="1"/>
          <p:nvPr/>
        </p:nvSpPr>
        <p:spPr>
          <a:xfrm>
            <a:off x="5793370" y="5890594"/>
            <a:ext cx="2858742" cy="215444"/>
          </a:xfrm>
          <a:prstGeom prst="rect">
            <a:avLst/>
          </a:prstGeom>
          <a:noFill/>
        </p:spPr>
        <p:txBody>
          <a:bodyPr wrap="square" rtlCol="0">
            <a:spAutoFit/>
          </a:bodyPr>
          <a:lstStyle/>
          <a:p>
            <a:r>
              <a:rPr lang="en-US" sz="800" dirty="0"/>
              <a:t>www.nature-and-garden.com</a:t>
            </a:r>
          </a:p>
        </p:txBody>
      </p:sp>
    </p:spTree>
    <p:extLst>
      <p:ext uri="{BB962C8B-B14F-4D97-AF65-F5344CB8AC3E}">
        <p14:creationId xmlns:p14="http://schemas.microsoft.com/office/powerpoint/2010/main" val="58344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731961" y="285412"/>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rPr>
              <a:t>Orchids, Anthuriums, and Bromeliads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a:bodyPr>
          <a:lstStyle/>
          <a:p>
            <a:pPr>
              <a:buFont typeface="Wingdings" panose="05000000000000000000" pitchFamily="2" charset="2"/>
              <a:buChar char="ü"/>
            </a:pPr>
            <a:r>
              <a:rPr lang="en-CA" dirty="0">
                <a:solidFill>
                  <a:schemeClr val="tx1"/>
                </a:solidFill>
                <a:latin typeface="Calibri" pitchFamily="34" charset="0"/>
              </a:rPr>
              <a:t> </a:t>
            </a:r>
          </a:p>
          <a:p>
            <a:pPr marL="0" indent="0">
              <a:buNone/>
            </a:pPr>
            <a:endParaRPr lang="en-CA" sz="3600" dirty="0">
              <a:solidFill>
                <a:schemeClr val="tx1"/>
              </a:solidFill>
            </a:endParaRPr>
          </a:p>
          <a:p>
            <a:pPr>
              <a:buFont typeface="Wingdings" panose="05000000000000000000" pitchFamily="2" charset="2"/>
              <a:buChar char="ü"/>
            </a:pPr>
            <a:endParaRPr lang="en-CA" sz="3600" dirty="0">
              <a:solidFill>
                <a:schemeClr val="tx1"/>
              </a:solidFill>
            </a:endParaRPr>
          </a:p>
          <a:p>
            <a:pPr marL="457200" lvl="1" indent="0">
              <a:buNone/>
            </a:pPr>
            <a:endParaRPr lang="en-CA" sz="3600" dirty="0">
              <a:solidFill>
                <a:schemeClr val="tx1"/>
              </a:solidFill>
            </a:endParaRPr>
          </a:p>
        </p:txBody>
      </p:sp>
      <p:grpSp>
        <p:nvGrpSpPr>
          <p:cNvPr id="11" name="Group 10"/>
          <p:cNvGrpSpPr/>
          <p:nvPr/>
        </p:nvGrpSpPr>
        <p:grpSpPr>
          <a:xfrm>
            <a:off x="592867" y="1009988"/>
            <a:ext cx="4267200" cy="5562600"/>
            <a:chOff x="0" y="1295400"/>
            <a:chExt cx="4141791" cy="5562600"/>
          </a:xfrm>
        </p:grpSpPr>
        <p:pic>
          <p:nvPicPr>
            <p:cNvPr id="15362" name="Picture 2"/>
            <p:cNvPicPr>
              <a:picLocks noChangeAspect="1" noChangeArrowheads="1"/>
            </p:cNvPicPr>
            <p:nvPr/>
          </p:nvPicPr>
          <p:blipFill>
            <a:blip r:embed="rId3" cstate="print"/>
            <a:srcRect/>
            <a:stretch>
              <a:fillRect/>
            </a:stretch>
          </p:blipFill>
          <p:spPr bwMode="auto">
            <a:xfrm>
              <a:off x="0" y="1295400"/>
              <a:ext cx="4141791" cy="5562600"/>
            </a:xfrm>
            <a:prstGeom prst="rect">
              <a:avLst/>
            </a:prstGeom>
            <a:noFill/>
            <a:ln w="9525">
              <a:noFill/>
              <a:miter lim="800000"/>
              <a:headEnd/>
              <a:tailEnd/>
            </a:ln>
          </p:spPr>
        </p:pic>
        <p:sp>
          <p:nvSpPr>
            <p:cNvPr id="10" name="TextBox 9"/>
            <p:cNvSpPr txBox="1"/>
            <p:nvPr/>
          </p:nvSpPr>
          <p:spPr>
            <a:xfrm>
              <a:off x="0" y="6581001"/>
              <a:ext cx="3276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lumMod val="95000"/>
                    </a:prstClr>
                  </a:solidFill>
                  <a:effectLst/>
                  <a:uLnTx/>
                  <a:uFillTx/>
                  <a:latin typeface="Calibri" pitchFamily="34" charset="0"/>
                  <a:ea typeface="+mn-ea"/>
                  <a:cs typeface="+mn-cs"/>
                </a:rPr>
                <a:t>https://www.jacksonfloristandgardencenter.com/</a:t>
              </a:r>
            </a:p>
          </p:txBody>
        </p:sp>
      </p:grpSp>
      <p:pic>
        <p:nvPicPr>
          <p:cNvPr id="1028" name="Picture 4" descr="Flower">
            <a:extLst>
              <a:ext uri="{FF2B5EF4-FFF2-40B4-BE49-F238E27FC236}">
                <a16:creationId xmlns:a16="http://schemas.microsoft.com/office/drawing/2014/main" id="{87E9E580-D092-5DE2-6B96-ED39B0E322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6282" y="3544807"/>
            <a:ext cx="2476500" cy="3302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936234" y="868987"/>
            <a:ext cx="3807098" cy="3136439"/>
            <a:chOff x="4038600" y="762000"/>
            <a:chExt cx="3962400" cy="3352800"/>
          </a:xfrm>
        </p:grpSpPr>
        <p:pic>
          <p:nvPicPr>
            <p:cNvPr id="14" name="Picture 4"/>
            <p:cNvPicPr>
              <a:picLocks noChangeAspect="1" noChangeArrowheads="1"/>
            </p:cNvPicPr>
            <p:nvPr/>
          </p:nvPicPr>
          <p:blipFill>
            <a:blip r:embed="rId5" cstate="print"/>
            <a:srcRect/>
            <a:stretch>
              <a:fillRect/>
            </a:stretch>
          </p:blipFill>
          <p:spPr bwMode="auto">
            <a:xfrm>
              <a:off x="4038600" y="762000"/>
              <a:ext cx="3932786" cy="3352800"/>
            </a:xfrm>
            <a:prstGeom prst="rect">
              <a:avLst/>
            </a:prstGeom>
            <a:noFill/>
            <a:ln w="9525">
              <a:noFill/>
              <a:miter lim="800000"/>
              <a:headEnd/>
              <a:tailEnd/>
            </a:ln>
          </p:spPr>
        </p:pic>
        <p:sp>
          <p:nvSpPr>
            <p:cNvPr id="15" name="TextBox 14"/>
            <p:cNvSpPr txBox="1"/>
            <p:nvPr/>
          </p:nvSpPr>
          <p:spPr>
            <a:xfrm>
              <a:off x="4495800" y="3810000"/>
              <a:ext cx="3505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https://www.thespruce.com/grow-anthurium-plants-1902738</a:t>
              </a:r>
            </a:p>
          </p:txBody>
        </p:sp>
      </p:grpSp>
    </p:spTree>
    <p:extLst>
      <p:ext uri="{BB962C8B-B14F-4D97-AF65-F5344CB8AC3E}">
        <p14:creationId xmlns:p14="http://schemas.microsoft.com/office/powerpoint/2010/main" val="3863952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38200" y="256935"/>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b="0" i="0" dirty="0">
                <a:effectLst/>
                <a:latin typeface="times new roman" panose="02020603050405020304" pitchFamily="18" charset="0"/>
              </a:rPr>
              <a:t>Parlour Palm</a:t>
            </a:r>
            <a:r>
              <a:rPr lang="en-US" sz="3600" b="0" i="1" dirty="0">
                <a:effectLst/>
                <a:latin typeface="times new roman" panose="02020603050405020304" pitchFamily="18" charset="0"/>
              </a:rPr>
              <a:t> - Chamaedorea elegans  </a:t>
            </a:r>
            <a:endParaRPr kumimoji="0" lang="en-CA" sz="3600" b="0"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p:txBody>
      </p:sp>
      <p:pic>
        <p:nvPicPr>
          <p:cNvPr id="4098" name="Picture 2" descr="Parlor Palm - Etsy Canada">
            <a:extLst>
              <a:ext uri="{FF2B5EF4-FFF2-40B4-BE49-F238E27FC236}">
                <a16:creationId xmlns:a16="http://schemas.microsoft.com/office/drawing/2014/main" id="{AADFC0C3-45D6-E39A-1674-5DFEDF4444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2687" y="1253561"/>
            <a:ext cx="5538624" cy="553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885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600" b="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Pothos </a:t>
            </a:r>
            <a:r>
              <a:rPr kumimoji="0" lang="en-CA" sz="36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Epipremnum aureum </a:t>
            </a:r>
            <a:r>
              <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endParaRPr kumimoji="0" lang="en-US" sz="3600" b="0" i="0" u="none" strike="noStrike" kern="1200" cap="none" spc="0" normalizeH="0" baseline="0" noProof="0" dirty="0">
              <a:ln>
                <a:noFill/>
              </a:ln>
              <a:solidFill>
                <a:srgbClr val="1D2228"/>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pSp>
        <p:nvGrpSpPr>
          <p:cNvPr id="10" name="Group 9"/>
          <p:cNvGrpSpPr/>
          <p:nvPr/>
        </p:nvGrpSpPr>
        <p:grpSpPr>
          <a:xfrm>
            <a:off x="1143000" y="1371600"/>
            <a:ext cx="7086600" cy="5290810"/>
            <a:chOff x="1143000" y="1371600"/>
            <a:chExt cx="7086600" cy="5290810"/>
          </a:xfrm>
        </p:grpSpPr>
        <p:pic>
          <p:nvPicPr>
            <p:cNvPr id="1026" name="Picture 2"/>
            <p:cNvPicPr>
              <a:picLocks noChangeAspect="1" noChangeArrowheads="1"/>
            </p:cNvPicPr>
            <p:nvPr/>
          </p:nvPicPr>
          <p:blipFill>
            <a:blip r:embed="rId3" cstate="print"/>
            <a:srcRect/>
            <a:stretch>
              <a:fillRect/>
            </a:stretch>
          </p:blipFill>
          <p:spPr bwMode="auto">
            <a:xfrm>
              <a:off x="1143000" y="1371600"/>
              <a:ext cx="7086600" cy="5055001"/>
            </a:xfrm>
            <a:prstGeom prst="rect">
              <a:avLst/>
            </a:prstGeom>
            <a:noFill/>
            <a:ln w="9525">
              <a:noFill/>
              <a:miter lim="800000"/>
              <a:headEnd/>
              <a:tailEnd/>
            </a:ln>
          </p:spPr>
        </p:pic>
        <p:sp>
          <p:nvSpPr>
            <p:cNvPr id="9" name="TextBox 8"/>
            <p:cNvSpPr txBox="1"/>
            <p:nvPr/>
          </p:nvSpPr>
          <p:spPr>
            <a:xfrm>
              <a:off x="1143000" y="6400800"/>
              <a:ext cx="32004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https://en.wikipedia.org/wiki/Epipremnum_aureum</a:t>
              </a:r>
            </a:p>
          </p:txBody>
        </p:sp>
      </p:grpSp>
    </p:spTree>
    <p:extLst>
      <p:ext uri="{BB962C8B-B14F-4D97-AF65-F5344CB8AC3E}">
        <p14:creationId xmlns:p14="http://schemas.microsoft.com/office/powerpoint/2010/main" val="3934432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b="0" i="0" dirty="0">
                <a:effectLst/>
                <a:latin typeface="times new roman" panose="02020603050405020304" pitchFamily="18" charset="0"/>
              </a:rPr>
              <a:t>Peace Lily</a:t>
            </a:r>
            <a:r>
              <a:rPr lang="en-US" sz="3600" b="0" i="1" dirty="0">
                <a:effectLst/>
                <a:latin typeface="times new roman" panose="02020603050405020304" pitchFamily="18" charset="0"/>
              </a:rPr>
              <a:t> - Spathiphyllum wallisii   </a:t>
            </a:r>
            <a:endParaRPr lang="en-US" sz="3600" b="0" i="0" dirty="0">
              <a:effectLst/>
              <a:latin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13B6EC0E-62A2-4287-A489-CFAEB663895E}"/>
              </a:ext>
            </a:extLst>
          </p:cNvPr>
          <p:cNvPicPr>
            <a:picLocks noChangeAspect="1"/>
          </p:cNvPicPr>
          <p:nvPr/>
        </p:nvPicPr>
        <p:blipFill>
          <a:blip r:embed="rId3" cstate="print"/>
          <a:stretch>
            <a:fillRect/>
          </a:stretch>
        </p:blipFill>
        <p:spPr>
          <a:xfrm>
            <a:off x="1524000" y="1345648"/>
            <a:ext cx="5867400" cy="5367016"/>
          </a:xfrm>
          <a:prstGeom prst="rect">
            <a:avLst/>
          </a:prstGeom>
        </p:spPr>
      </p:pic>
      <p:sp>
        <p:nvSpPr>
          <p:cNvPr id="7" name="TextBox 6">
            <a:extLst>
              <a:ext uri="{FF2B5EF4-FFF2-40B4-BE49-F238E27FC236}">
                <a16:creationId xmlns:a16="http://schemas.microsoft.com/office/drawing/2014/main" id="{5189A864-E2A5-DDB2-2229-D7B626B15C2E}"/>
              </a:ext>
            </a:extLst>
          </p:cNvPr>
          <p:cNvSpPr txBox="1"/>
          <p:nvPr/>
        </p:nvSpPr>
        <p:spPr>
          <a:xfrm>
            <a:off x="1524000" y="6334806"/>
            <a:ext cx="4587240" cy="369332"/>
          </a:xfrm>
          <a:prstGeom prst="rect">
            <a:avLst/>
          </a:prstGeom>
          <a:noFill/>
        </p:spPr>
        <p:txBody>
          <a:bodyPr wrap="square">
            <a:spAutoFit/>
          </a:bodyPr>
          <a:lstStyle/>
          <a:p>
            <a:r>
              <a:rPr lang="en-US" dirty="0"/>
              <a:t>www.mydomaine.com</a:t>
            </a:r>
          </a:p>
        </p:txBody>
      </p:sp>
    </p:spTree>
    <p:extLst>
      <p:ext uri="{BB962C8B-B14F-4D97-AF65-F5344CB8AC3E}">
        <p14:creationId xmlns:p14="http://schemas.microsoft.com/office/powerpoint/2010/main" val="16136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CA" dirty="0">
                <a:solidFill>
                  <a:prstClr val="black"/>
                </a:solidFill>
              </a:rPr>
              <a:t>Why grow plants indoors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fontScale="77500" lnSpcReduction="20000"/>
          </a:bodyPr>
          <a:lstStyle/>
          <a:p>
            <a:pPr>
              <a:buFont typeface="Wingdings" panose="05000000000000000000" pitchFamily="2" charset="2"/>
              <a:buChar char="ü"/>
            </a:pPr>
            <a:r>
              <a:rPr lang="en-CA" sz="4400" dirty="0">
                <a:solidFill>
                  <a:schemeClr val="tx1"/>
                </a:solidFill>
                <a:latin typeface="Times New Roman" panose="02020603050405020304" pitchFamily="18" charset="0"/>
                <a:cs typeface="Times New Roman" panose="02020603050405020304" pitchFamily="18" charset="0"/>
              </a:rPr>
              <a:t>Offers the pleasure and health benefits of gardening to those who don’t have outdoor space</a:t>
            </a:r>
          </a:p>
          <a:p>
            <a:pPr>
              <a:buFont typeface="Wingdings" panose="05000000000000000000" pitchFamily="2" charset="2"/>
              <a:buChar char="ü"/>
            </a:pPr>
            <a:r>
              <a:rPr lang="en-CA" sz="4400" dirty="0">
                <a:solidFill>
                  <a:schemeClr val="tx1"/>
                </a:solidFill>
                <a:latin typeface="Times New Roman" panose="02020603050405020304" pitchFamily="18" charset="0"/>
                <a:cs typeface="Times New Roman" panose="02020603050405020304" pitchFamily="18" charset="0"/>
              </a:rPr>
              <a:t>Offers the option of growing tropical plants which are not suitable to our climate year round</a:t>
            </a:r>
          </a:p>
          <a:p>
            <a:pPr>
              <a:buFont typeface="Wingdings" panose="05000000000000000000" pitchFamily="2" charset="2"/>
              <a:buChar char="ü"/>
            </a:pPr>
            <a:r>
              <a:rPr lang="en-CA" sz="4400" dirty="0">
                <a:solidFill>
                  <a:schemeClr val="tx1"/>
                </a:solidFill>
                <a:latin typeface="Times New Roman" panose="02020603050405020304" pitchFamily="18" charset="0"/>
                <a:cs typeface="Times New Roman" panose="02020603050405020304" pitchFamily="18" charset="0"/>
              </a:rPr>
              <a:t>Herbs can be grown to use in cooking year round</a:t>
            </a:r>
          </a:p>
          <a:p>
            <a:pPr>
              <a:buFont typeface="Wingdings" panose="05000000000000000000" pitchFamily="2" charset="2"/>
              <a:buChar char="ü"/>
            </a:pPr>
            <a:r>
              <a:rPr lang="en-CA" sz="4400" dirty="0">
                <a:solidFill>
                  <a:schemeClr val="tx1"/>
                </a:solidFill>
                <a:latin typeface="Times New Roman" panose="02020603050405020304" pitchFamily="18" charset="0"/>
                <a:cs typeface="Times New Roman" panose="02020603050405020304" pitchFamily="18" charset="0"/>
              </a:rPr>
              <a:t>Planters can be used to complement and enhance our interior decor</a:t>
            </a:r>
          </a:p>
          <a:p>
            <a:pPr>
              <a:buFont typeface="Wingdings" panose="05000000000000000000" pitchFamily="2" charset="2"/>
              <a:buChar char="ü"/>
            </a:pPr>
            <a:endParaRPr lang="en-CA" sz="4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CA" sz="3600" dirty="0">
              <a:solidFill>
                <a:schemeClr val="tx1"/>
              </a:solidFill>
            </a:endParaRPr>
          </a:p>
          <a:p>
            <a:pPr marL="457200" lvl="1" indent="0">
              <a:buNone/>
            </a:pPr>
            <a:endParaRPr lang="en-CA" sz="3600" dirty="0">
              <a:solidFill>
                <a:schemeClr val="tx1"/>
              </a:solidFill>
            </a:endParaRPr>
          </a:p>
        </p:txBody>
      </p:sp>
    </p:spTree>
    <p:extLst>
      <p:ext uri="{BB962C8B-B14F-4D97-AF65-F5344CB8AC3E}">
        <p14:creationId xmlns:p14="http://schemas.microsoft.com/office/powerpoint/2010/main" val="2252157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910476" y="145721"/>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b="0" i="0" dirty="0">
                <a:solidFill>
                  <a:srgbClr val="1D2228"/>
                </a:solidFill>
                <a:effectLst/>
                <a:latin typeface="times new roman" panose="02020603050405020304" pitchFamily="18" charset="0"/>
              </a:rPr>
              <a:t>Snake Plant - </a:t>
            </a:r>
            <a:r>
              <a:rPr lang="en-US" sz="3600" b="0" i="1" dirty="0">
                <a:solidFill>
                  <a:srgbClr val="1D2228"/>
                </a:solidFill>
                <a:effectLst/>
                <a:latin typeface="times new roman" panose="02020603050405020304" pitchFamily="18" charset="0"/>
              </a:rPr>
              <a:t>Dracaena trifasciata    </a:t>
            </a: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9" name="Picture 8">
            <a:extLst>
              <a:ext uri="{FF2B5EF4-FFF2-40B4-BE49-F238E27FC236}">
                <a16:creationId xmlns:a16="http://schemas.microsoft.com/office/drawing/2014/main" id="{519B5E6E-FC29-4FCC-F602-E6849BFCCFE5}"/>
              </a:ext>
            </a:extLst>
          </p:cNvPr>
          <p:cNvPicPr>
            <a:picLocks noChangeAspect="1"/>
          </p:cNvPicPr>
          <p:nvPr/>
        </p:nvPicPr>
        <p:blipFill>
          <a:blip r:embed="rId3" cstate="print"/>
          <a:stretch>
            <a:fillRect/>
          </a:stretch>
        </p:blipFill>
        <p:spPr>
          <a:xfrm>
            <a:off x="662899" y="990113"/>
            <a:ext cx="3778577" cy="5784490"/>
          </a:xfrm>
          <a:prstGeom prst="rect">
            <a:avLst/>
          </a:prstGeom>
        </p:spPr>
      </p:pic>
      <p:sp>
        <p:nvSpPr>
          <p:cNvPr id="10" name="TextBox 9">
            <a:extLst>
              <a:ext uri="{FF2B5EF4-FFF2-40B4-BE49-F238E27FC236}">
                <a16:creationId xmlns:a16="http://schemas.microsoft.com/office/drawing/2014/main" id="{9D32C26D-C298-1860-4917-0FD222EF5B78}"/>
              </a:ext>
            </a:extLst>
          </p:cNvPr>
          <p:cNvSpPr txBox="1"/>
          <p:nvPr/>
        </p:nvSpPr>
        <p:spPr>
          <a:xfrm>
            <a:off x="1062876" y="6486541"/>
            <a:ext cx="1489312" cy="215444"/>
          </a:xfrm>
          <a:prstGeom prst="rect">
            <a:avLst/>
          </a:prstGeom>
          <a:noFill/>
        </p:spPr>
        <p:txBody>
          <a:bodyPr wrap="square" rtlCol="0">
            <a:spAutoFit/>
          </a:bodyPr>
          <a:lstStyle/>
          <a:p>
            <a:r>
              <a:rPr lang="en-US" sz="800" dirty="0"/>
              <a:t>www.thesill.com</a:t>
            </a:r>
          </a:p>
        </p:txBody>
      </p:sp>
      <p:pic>
        <p:nvPicPr>
          <p:cNvPr id="14" name="Picture 13">
            <a:extLst>
              <a:ext uri="{FF2B5EF4-FFF2-40B4-BE49-F238E27FC236}">
                <a16:creationId xmlns:a16="http://schemas.microsoft.com/office/drawing/2014/main" id="{26AF5475-5E48-AF11-8CE0-7A7DF1F1A9FC}"/>
              </a:ext>
            </a:extLst>
          </p:cNvPr>
          <p:cNvPicPr>
            <a:picLocks noChangeAspect="1"/>
          </p:cNvPicPr>
          <p:nvPr/>
        </p:nvPicPr>
        <p:blipFill>
          <a:blip r:embed="rId4" cstate="print"/>
          <a:stretch>
            <a:fillRect/>
          </a:stretch>
        </p:blipFill>
        <p:spPr>
          <a:xfrm>
            <a:off x="4572000" y="990113"/>
            <a:ext cx="4266164" cy="5784490"/>
          </a:xfrm>
          <a:prstGeom prst="rect">
            <a:avLst/>
          </a:prstGeom>
        </p:spPr>
      </p:pic>
      <p:sp>
        <p:nvSpPr>
          <p:cNvPr id="16" name="TextBox 15">
            <a:extLst>
              <a:ext uri="{FF2B5EF4-FFF2-40B4-BE49-F238E27FC236}">
                <a16:creationId xmlns:a16="http://schemas.microsoft.com/office/drawing/2014/main" id="{760D07A8-7BFD-E33A-6FAD-661B8E246CC0}"/>
              </a:ext>
            </a:extLst>
          </p:cNvPr>
          <p:cNvSpPr txBox="1"/>
          <p:nvPr/>
        </p:nvSpPr>
        <p:spPr>
          <a:xfrm>
            <a:off x="4572000" y="6382652"/>
            <a:ext cx="4587240" cy="215444"/>
          </a:xfrm>
          <a:prstGeom prst="rect">
            <a:avLst/>
          </a:prstGeom>
          <a:noFill/>
        </p:spPr>
        <p:txBody>
          <a:bodyPr wrap="square">
            <a:spAutoFit/>
          </a:bodyPr>
          <a:lstStyle/>
          <a:p>
            <a:r>
              <a:rPr lang="en-US" sz="800" dirty="0"/>
              <a:t>www.hgtv.com</a:t>
            </a:r>
          </a:p>
        </p:txBody>
      </p:sp>
    </p:spTree>
    <p:extLst>
      <p:ext uri="{BB962C8B-B14F-4D97-AF65-F5344CB8AC3E}">
        <p14:creationId xmlns:p14="http://schemas.microsoft.com/office/powerpoint/2010/main" val="3226094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rPr>
              <a:t>Rubber Plant </a:t>
            </a:r>
            <a:r>
              <a:rPr kumimoji="0" lang="en-US" sz="3600" b="0" i="1"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rPr>
              <a:t>- Ficus elastica </a:t>
            </a:r>
            <a:endParaRPr kumimoji="0" lang="en-US" sz="3600" b="0" i="0"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pSp>
        <p:nvGrpSpPr>
          <p:cNvPr id="11" name="Group 10"/>
          <p:cNvGrpSpPr/>
          <p:nvPr/>
        </p:nvGrpSpPr>
        <p:grpSpPr>
          <a:xfrm>
            <a:off x="1295400" y="1231601"/>
            <a:ext cx="5943600" cy="5545866"/>
            <a:chOff x="4506947" y="1295400"/>
            <a:chExt cx="4637053" cy="4648200"/>
          </a:xfrm>
        </p:grpSpPr>
        <p:pic>
          <p:nvPicPr>
            <p:cNvPr id="13314" name="Picture 2"/>
            <p:cNvPicPr>
              <a:picLocks noChangeAspect="1" noChangeArrowheads="1"/>
            </p:cNvPicPr>
            <p:nvPr/>
          </p:nvPicPr>
          <p:blipFill>
            <a:blip r:embed="rId3" cstate="print"/>
            <a:srcRect/>
            <a:stretch>
              <a:fillRect/>
            </a:stretch>
          </p:blipFill>
          <p:spPr bwMode="auto">
            <a:xfrm>
              <a:off x="4506947" y="1295400"/>
              <a:ext cx="4637053" cy="4648200"/>
            </a:xfrm>
            <a:prstGeom prst="rect">
              <a:avLst/>
            </a:prstGeom>
            <a:noFill/>
            <a:ln w="9525">
              <a:noFill/>
              <a:miter lim="800000"/>
              <a:headEnd/>
              <a:tailEnd/>
            </a:ln>
          </p:spPr>
        </p:pic>
        <p:sp>
          <p:nvSpPr>
            <p:cNvPr id="10" name="TextBox 9"/>
            <p:cNvSpPr txBox="1"/>
            <p:nvPr/>
          </p:nvSpPr>
          <p:spPr>
            <a:xfrm>
              <a:off x="7391400" y="5638800"/>
              <a:ext cx="1752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libri" pitchFamily="34" charset="0"/>
                  <a:ea typeface="+mn-ea"/>
                  <a:cs typeface="+mn-cs"/>
                </a:rPr>
                <a:t>www.nurseryserve.com</a:t>
              </a:r>
            </a:p>
          </p:txBody>
        </p:sp>
      </p:grpSp>
    </p:spTree>
    <p:extLst>
      <p:ext uri="{BB962C8B-B14F-4D97-AF65-F5344CB8AC3E}">
        <p14:creationId xmlns:p14="http://schemas.microsoft.com/office/powerpoint/2010/main" val="2538340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D2228"/>
                </a:solidFill>
                <a:effectLst/>
                <a:uLnTx/>
                <a:uFillTx/>
                <a:latin typeface="Calibri" pitchFamily="34" charset="0"/>
                <a:ea typeface="+mj-ea"/>
                <a:cs typeface="Times New Roman" panose="02020603050405020304" pitchFamily="18" charset="0"/>
              </a:rPr>
              <a:t>Spider Plant -</a:t>
            </a:r>
            <a:r>
              <a:rPr kumimoji="0" lang="en-US" sz="3600" b="0" i="1" u="none" strike="noStrike" kern="1200" cap="none" spc="0" normalizeH="0" baseline="0" noProof="0" dirty="0">
                <a:ln>
                  <a:noFill/>
                </a:ln>
                <a:solidFill>
                  <a:srgbClr val="1D2228"/>
                </a:solidFill>
                <a:effectLst/>
                <a:uLnTx/>
                <a:uFillTx/>
                <a:latin typeface="Calibri" pitchFamily="34" charset="0"/>
                <a:ea typeface="+mj-ea"/>
                <a:cs typeface="Times New Roman" panose="02020603050405020304" pitchFamily="18" charset="0"/>
              </a:rPr>
              <a:t> Chlorophytum comosum</a:t>
            </a:r>
            <a:endParaRPr kumimoji="0" lang="en-US" sz="3600" b="0" i="0" u="none" strike="noStrike" kern="1200" cap="none" spc="0" normalizeH="0" baseline="0" noProof="0" dirty="0">
              <a:ln>
                <a:noFill/>
              </a:ln>
              <a:solidFill>
                <a:srgbClr val="1D2228"/>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pSp>
        <p:nvGrpSpPr>
          <p:cNvPr id="11" name="Group 10"/>
          <p:cNvGrpSpPr/>
          <p:nvPr/>
        </p:nvGrpSpPr>
        <p:grpSpPr>
          <a:xfrm>
            <a:off x="4783911" y="1219200"/>
            <a:ext cx="4251448" cy="5562600"/>
            <a:chOff x="4783911" y="1219200"/>
            <a:chExt cx="3521889" cy="5029200"/>
          </a:xfrm>
        </p:grpSpPr>
        <p:pic>
          <p:nvPicPr>
            <p:cNvPr id="10242" name="Picture 2"/>
            <p:cNvPicPr>
              <a:picLocks noChangeAspect="1" noChangeArrowheads="1"/>
            </p:cNvPicPr>
            <p:nvPr/>
          </p:nvPicPr>
          <p:blipFill>
            <a:blip r:embed="rId3" cstate="print"/>
            <a:srcRect/>
            <a:stretch>
              <a:fillRect/>
            </a:stretch>
          </p:blipFill>
          <p:spPr bwMode="auto">
            <a:xfrm>
              <a:off x="4783911" y="1219200"/>
              <a:ext cx="3521889" cy="5029200"/>
            </a:xfrm>
            <a:prstGeom prst="rect">
              <a:avLst/>
            </a:prstGeom>
            <a:noFill/>
            <a:ln w="9525">
              <a:noFill/>
              <a:miter lim="800000"/>
              <a:headEnd/>
              <a:tailEnd/>
            </a:ln>
          </p:spPr>
        </p:pic>
        <p:sp>
          <p:nvSpPr>
            <p:cNvPr id="10" name="TextBox 9"/>
            <p:cNvSpPr txBox="1"/>
            <p:nvPr/>
          </p:nvSpPr>
          <p:spPr>
            <a:xfrm>
              <a:off x="4800600" y="5943600"/>
              <a:ext cx="1752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www.clicknplant.co.za</a:t>
              </a:r>
            </a:p>
          </p:txBody>
        </p:sp>
      </p:grpSp>
      <p:pic>
        <p:nvPicPr>
          <p:cNvPr id="5122" name="Picture 2" descr="Spider Plant: Pictures, Flowers, Leaves &amp; Identification | Chlorophytum  comosum">
            <a:extLst>
              <a:ext uri="{FF2B5EF4-FFF2-40B4-BE49-F238E27FC236}">
                <a16:creationId xmlns:a16="http://schemas.microsoft.com/office/drawing/2014/main" id="{D454CB32-A755-FD6F-6E25-E692BE19E8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688" y="2370971"/>
            <a:ext cx="4251448" cy="3188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6F5085-FC16-801C-137B-E04F81EF8C13}"/>
              </a:ext>
            </a:extLst>
          </p:cNvPr>
          <p:cNvSpPr txBox="1"/>
          <p:nvPr/>
        </p:nvSpPr>
        <p:spPr>
          <a:xfrm>
            <a:off x="415688" y="5327878"/>
            <a:ext cx="2514600" cy="215444"/>
          </a:xfrm>
          <a:prstGeom prst="rect">
            <a:avLst/>
          </a:prstGeom>
          <a:noFill/>
        </p:spPr>
        <p:txBody>
          <a:bodyPr wrap="square" rtlCol="0">
            <a:spAutoFit/>
          </a:bodyPr>
          <a:lstStyle/>
          <a:p>
            <a:r>
              <a:rPr lang="en-US" sz="800" dirty="0"/>
              <a:t>www.ediblewildfood.com</a:t>
            </a:r>
          </a:p>
        </p:txBody>
      </p:sp>
    </p:spTree>
    <p:extLst>
      <p:ext uri="{BB962C8B-B14F-4D97-AF65-F5344CB8AC3E}">
        <p14:creationId xmlns:p14="http://schemas.microsoft.com/office/powerpoint/2010/main" val="3053828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rPr>
              <a:t>Succulents, Cacti</a:t>
            </a:r>
            <a:endParaRPr kumimoji="0" lang="en-US" sz="3600" b="0" i="0" u="none" strike="sngStrike" kern="1200" cap="none" spc="0" normalizeH="0" baseline="0" noProof="0" dirty="0">
              <a:ln>
                <a:noFill/>
              </a:ln>
              <a:solidFill>
                <a:prstClr val="black"/>
              </a:solidFill>
              <a:effectLst/>
              <a:uLnTx/>
              <a:uFillTx/>
              <a:latin typeface="Calibri" pitchFamily="34"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21" name="Footer Placeholder 3">
            <a:extLst>
              <a:ext uri="{FF2B5EF4-FFF2-40B4-BE49-F238E27FC236}">
                <a16:creationId xmlns:a16="http://schemas.microsoft.com/office/drawing/2014/main" id="{DBB1C7BE-BA4A-4C05-A2F7-C025F00EE5C9}"/>
              </a:ext>
            </a:extLst>
          </p:cNvPr>
          <p:cNvSpPr>
            <a:spLocks noGrp="1"/>
          </p:cNvSpPr>
          <p:nvPr>
            <p:ph type="ftr" sz="quarter" idx="11"/>
          </p:nvPr>
        </p:nvSpPr>
        <p:spPr>
          <a:xfrm>
            <a:off x="685799" y="6368722"/>
            <a:ext cx="777240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Etobicoke Master Gardeners                       www.etobicokemastergardeners.ca</a:t>
            </a:r>
            <a:endParaRPr kumimoji="0" lang="en-CA" sz="16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15" name="Group 14"/>
          <p:cNvGrpSpPr/>
          <p:nvPr/>
        </p:nvGrpSpPr>
        <p:grpSpPr>
          <a:xfrm>
            <a:off x="3867150" y="2886075"/>
            <a:ext cx="5276850" cy="3971925"/>
            <a:chOff x="3867150" y="2886075"/>
            <a:chExt cx="5276850" cy="3971925"/>
          </a:xfrm>
        </p:grpSpPr>
        <p:pic>
          <p:nvPicPr>
            <p:cNvPr id="3076" name="Picture 4"/>
            <p:cNvPicPr>
              <a:picLocks noChangeAspect="1" noChangeArrowheads="1"/>
            </p:cNvPicPr>
            <p:nvPr/>
          </p:nvPicPr>
          <p:blipFill>
            <a:blip r:embed="rId3" cstate="print"/>
            <a:srcRect/>
            <a:stretch>
              <a:fillRect/>
            </a:stretch>
          </p:blipFill>
          <p:spPr bwMode="auto">
            <a:xfrm>
              <a:off x="3867150" y="2886075"/>
              <a:ext cx="5276850" cy="3971925"/>
            </a:xfrm>
            <a:prstGeom prst="rect">
              <a:avLst/>
            </a:prstGeom>
            <a:noFill/>
            <a:ln w="9525">
              <a:noFill/>
              <a:miter lim="800000"/>
              <a:headEnd/>
              <a:tailEnd/>
            </a:ln>
          </p:spPr>
        </p:pic>
        <p:sp>
          <p:nvSpPr>
            <p:cNvPr id="14" name="TextBox 13"/>
            <p:cNvSpPr txBox="1"/>
            <p:nvPr/>
          </p:nvSpPr>
          <p:spPr>
            <a:xfrm>
              <a:off x="6324600" y="6581001"/>
              <a:ext cx="281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libri" pitchFamily="34" charset="0"/>
                  <a:ea typeface="+mn-ea"/>
                  <a:cs typeface="+mn-cs"/>
                </a:rPr>
                <a:t>www.succulents-australia-sales.com</a:t>
              </a:r>
            </a:p>
          </p:txBody>
        </p:sp>
      </p:grpSp>
      <p:grpSp>
        <p:nvGrpSpPr>
          <p:cNvPr id="23" name="Group 22"/>
          <p:cNvGrpSpPr/>
          <p:nvPr/>
        </p:nvGrpSpPr>
        <p:grpSpPr>
          <a:xfrm>
            <a:off x="0" y="2358689"/>
            <a:ext cx="3962400" cy="4499311"/>
            <a:chOff x="0" y="2358689"/>
            <a:chExt cx="3962400" cy="4499311"/>
          </a:xfrm>
        </p:grpSpPr>
        <p:pic>
          <p:nvPicPr>
            <p:cNvPr id="3079" name="Picture 7"/>
            <p:cNvPicPr>
              <a:picLocks noChangeAspect="1" noChangeArrowheads="1"/>
            </p:cNvPicPr>
            <p:nvPr/>
          </p:nvPicPr>
          <p:blipFill>
            <a:blip r:embed="rId4" cstate="print"/>
            <a:srcRect/>
            <a:stretch>
              <a:fillRect/>
            </a:stretch>
          </p:blipFill>
          <p:spPr bwMode="auto">
            <a:xfrm>
              <a:off x="0" y="2358689"/>
              <a:ext cx="3962400" cy="4499311"/>
            </a:xfrm>
            <a:prstGeom prst="rect">
              <a:avLst/>
            </a:prstGeom>
            <a:noFill/>
            <a:ln w="9525">
              <a:noFill/>
              <a:miter lim="800000"/>
              <a:headEnd/>
              <a:tailEnd/>
            </a:ln>
          </p:spPr>
        </p:pic>
        <p:sp>
          <p:nvSpPr>
            <p:cNvPr id="22" name="TextBox 21"/>
            <p:cNvSpPr txBox="1"/>
            <p:nvPr/>
          </p:nvSpPr>
          <p:spPr>
            <a:xfrm>
              <a:off x="0" y="6581001"/>
              <a:ext cx="152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Pinterest.com</a:t>
              </a:r>
            </a:p>
          </p:txBody>
        </p:sp>
      </p:grpSp>
      <p:grpSp>
        <p:nvGrpSpPr>
          <p:cNvPr id="25" name="Group 24"/>
          <p:cNvGrpSpPr/>
          <p:nvPr/>
        </p:nvGrpSpPr>
        <p:grpSpPr>
          <a:xfrm>
            <a:off x="5181600" y="1"/>
            <a:ext cx="3962400" cy="3054812"/>
            <a:chOff x="5181600" y="1"/>
            <a:chExt cx="3962400" cy="3054812"/>
          </a:xfrm>
        </p:grpSpPr>
        <p:pic>
          <p:nvPicPr>
            <p:cNvPr id="3080" name="Picture 8"/>
            <p:cNvPicPr>
              <a:picLocks noChangeAspect="1" noChangeArrowheads="1"/>
            </p:cNvPicPr>
            <p:nvPr/>
          </p:nvPicPr>
          <p:blipFill>
            <a:blip r:embed="rId5" cstate="print"/>
            <a:srcRect/>
            <a:stretch>
              <a:fillRect/>
            </a:stretch>
          </p:blipFill>
          <p:spPr bwMode="auto">
            <a:xfrm>
              <a:off x="5181600" y="1"/>
              <a:ext cx="3962400" cy="3054812"/>
            </a:xfrm>
            <a:prstGeom prst="rect">
              <a:avLst/>
            </a:prstGeom>
            <a:noFill/>
            <a:ln w="9525">
              <a:noFill/>
              <a:miter lim="800000"/>
              <a:headEnd/>
              <a:tailEnd/>
            </a:ln>
          </p:spPr>
        </p:pic>
        <p:sp>
          <p:nvSpPr>
            <p:cNvPr id="24" name="TextBox 23"/>
            <p:cNvSpPr txBox="1"/>
            <p:nvPr/>
          </p:nvSpPr>
          <p:spPr>
            <a:xfrm>
              <a:off x="8001000" y="2743200"/>
              <a:ext cx="1143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Walmart.com</a:t>
              </a:r>
            </a:p>
          </p:txBody>
        </p:sp>
      </p:grpSp>
    </p:spTree>
    <p:extLst>
      <p:ext uri="{BB962C8B-B14F-4D97-AF65-F5344CB8AC3E}">
        <p14:creationId xmlns:p14="http://schemas.microsoft.com/office/powerpoint/2010/main" val="4274642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6" name="Title 5"/>
          <p:cNvSpPr>
            <a:spLocks noGrp="1"/>
          </p:cNvSpPr>
          <p:nvPr>
            <p:ph type="title"/>
          </p:nvPr>
        </p:nvSpPr>
        <p:spPr>
          <a:xfrm>
            <a:off x="501650" y="1678666"/>
            <a:ext cx="3066142" cy="2369093"/>
          </a:xfrm>
        </p:spPr>
        <p:txBody>
          <a:bodyPr vert="horz" lIns="91440" tIns="45720" rIns="91440" bIns="45720" rtlCol="0" anchor="b">
            <a:normAutofit/>
          </a:bodyPr>
          <a:lstStyle/>
          <a:p>
            <a:pPr algn="r"/>
            <a:r>
              <a:rPr lang="en-US" sz="4200" dirty="0"/>
              <a:t>Wrap Up </a:t>
            </a:r>
          </a:p>
        </p:txBody>
      </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Slide Number Placeholder 4"/>
          <p:cNvSpPr>
            <a:spLocks noGrp="1"/>
          </p:cNvSpPr>
          <p:nvPr>
            <p:ph type="sldNum" sz="quarter" idx="12"/>
          </p:nvPr>
        </p:nvSpPr>
        <p:spPr>
          <a:xfrm>
            <a:off x="6442997" y="6041362"/>
            <a:ext cx="512504" cy="365125"/>
          </a:xfrm>
        </p:spPr>
        <p:txBody>
          <a:bodyPr vert="horz" lIns="91440" tIns="45720" rIns="91440" bIns="45720" rtlCol="0" anchor="ctr">
            <a:normAutofit/>
          </a:bodyPr>
          <a:lstStyle/>
          <a:p>
            <a:pPr>
              <a:spcAft>
                <a:spcPts val="600"/>
              </a:spcAft>
            </a:pPr>
            <a:fld id="{2A5CAEF8-63A7-4010-9393-52A14572552B}" type="slidenum">
              <a:rPr lang="en-US">
                <a:solidFill>
                  <a:srgbClr val="FFFFFF"/>
                </a:solidFill>
              </a:rPr>
              <a:pPr>
                <a:spcAft>
                  <a:spcPts val="600"/>
                </a:spcAft>
              </a:pPr>
              <a:t>44</a:t>
            </a:fld>
            <a:endParaRPr lang="en-US" dirty="0">
              <a:solidFill>
                <a:srgbClr val="FFFFFF"/>
              </a:solidFill>
            </a:endParaRPr>
          </a:p>
        </p:txBody>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2" name="Picture 1">
            <a:extLst>
              <a:ext uri="{FF2B5EF4-FFF2-40B4-BE49-F238E27FC236}">
                <a16:creationId xmlns:a16="http://schemas.microsoft.com/office/drawing/2014/main" id="{54467ED6-5DC9-4E4B-87DA-2A28C191DEA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11" b="601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Tree>
    <p:extLst>
      <p:ext uri="{BB962C8B-B14F-4D97-AF65-F5344CB8AC3E}">
        <p14:creationId xmlns:p14="http://schemas.microsoft.com/office/powerpoint/2010/main" val="658582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60045"/>
            <a:ext cx="7772400" cy="762000"/>
          </a:xfrm>
        </p:spPr>
        <p:txBody>
          <a:bodyPr/>
          <a:lstStyle/>
          <a:p>
            <a:r>
              <a:rPr lang="en-CA" dirty="0"/>
              <a:t>References</a:t>
            </a:r>
          </a:p>
        </p:txBody>
      </p:sp>
      <p:sp>
        <p:nvSpPr>
          <p:cNvPr id="4" name="Footer Placeholder 3"/>
          <p:cNvSpPr>
            <a:spLocks noGrp="1"/>
          </p:cNvSpPr>
          <p:nvPr>
            <p:ph type="ftr" sz="quarter" idx="11"/>
          </p:nvPr>
        </p:nvSpPr>
        <p:spPr/>
        <p:txBody>
          <a:bodyPr/>
          <a:lstStyle/>
          <a:p>
            <a:r>
              <a:rPr lang="en-US" dirty="0"/>
              <a:t>Etobicoke Master Gardeners                       www.etobicokemastergardeners.ca</a:t>
            </a:r>
            <a:endParaRPr lang="en-CA" dirty="0"/>
          </a:p>
        </p:txBody>
      </p:sp>
      <p:sp>
        <p:nvSpPr>
          <p:cNvPr id="5" name="Slide Number Placeholder 4"/>
          <p:cNvSpPr>
            <a:spLocks noGrp="1"/>
          </p:cNvSpPr>
          <p:nvPr>
            <p:ph type="sldNum" sz="quarter" idx="12"/>
          </p:nvPr>
        </p:nvSpPr>
        <p:spPr/>
        <p:txBody>
          <a:bodyPr/>
          <a:lstStyle/>
          <a:p>
            <a:fld id="{2A5CAEF8-63A7-4010-9393-52A14572552B}" type="slidenum">
              <a:rPr lang="en-CA" smtClean="0"/>
              <a:pPr/>
              <a:t>45</a:t>
            </a:fld>
            <a:endParaRPr lang="en-CA" dirty="0"/>
          </a:p>
        </p:txBody>
      </p:sp>
      <p:sp>
        <p:nvSpPr>
          <p:cNvPr id="6" name="Content Placeholder 2"/>
          <p:cNvSpPr>
            <a:spLocks noGrp="1"/>
          </p:cNvSpPr>
          <p:nvPr>
            <p:ph idx="1"/>
          </p:nvPr>
        </p:nvSpPr>
        <p:spPr>
          <a:xfrm>
            <a:off x="609599" y="1066800"/>
            <a:ext cx="8534401" cy="5215510"/>
          </a:xfrm>
        </p:spPr>
        <p:txBody>
          <a:bodyPr>
            <a:normAutofit fontScale="85000" lnSpcReduction="20000"/>
          </a:bodyPr>
          <a:lstStyle/>
          <a:p>
            <a:pPr>
              <a:buFont typeface="Wingdings" panose="05000000000000000000" pitchFamily="2" charset="2"/>
              <a:buChar char="ü"/>
            </a:pPr>
            <a:r>
              <a:rPr lang="en-US" altLang="en-US" sz="2600" dirty="0">
                <a:solidFill>
                  <a:schemeClr val="tx1"/>
                </a:solidFill>
              </a:rPr>
              <a:t>Etobicoke Master Gardeners </a:t>
            </a:r>
            <a:r>
              <a:rPr lang="en-US" altLang="en-US" sz="2600" dirty="0">
                <a:solidFill>
                  <a:schemeClr val="tx1"/>
                </a:solidFill>
                <a:hlinkClick r:id="rId3">
                  <a:extLst>
                    <a:ext uri="{A12FA001-AC4F-418D-AE19-62706E023703}">
                      <ahyp:hlinkClr xmlns:ahyp="http://schemas.microsoft.com/office/drawing/2018/hyperlinkcolor" val="tx"/>
                    </a:ext>
                  </a:extLst>
                </a:hlinkClick>
              </a:rPr>
              <a:t>www.etobicokemastergardenres.ca</a:t>
            </a:r>
            <a:r>
              <a:rPr lang="en-US" altLang="en-US" sz="2600" dirty="0">
                <a:solidFill>
                  <a:schemeClr val="tx1"/>
                </a:solidFill>
              </a:rPr>
              <a:t> </a:t>
            </a:r>
          </a:p>
          <a:p>
            <a:pPr>
              <a:buFont typeface="Wingdings" panose="05000000000000000000" pitchFamily="2" charset="2"/>
              <a:buChar char="ü"/>
            </a:pPr>
            <a:r>
              <a:rPr lang="en-US" altLang="en-US" sz="2600" dirty="0">
                <a:solidFill>
                  <a:schemeClr val="tx1"/>
                </a:solidFill>
              </a:rPr>
              <a:t>Master Gardeners of Ontario 	</a:t>
            </a:r>
            <a:r>
              <a:rPr lang="en-US" altLang="en-US" sz="2600" dirty="0">
                <a:solidFill>
                  <a:schemeClr val="tx1"/>
                </a:solidFill>
                <a:hlinkClick r:id="rId4">
                  <a:extLst>
                    <a:ext uri="{A12FA001-AC4F-418D-AE19-62706E023703}">
                      <ahyp:hlinkClr xmlns:ahyp="http://schemas.microsoft.com/office/drawing/2018/hyperlinkcolor" val="tx"/>
                    </a:ext>
                  </a:extLst>
                </a:hlinkClick>
              </a:rPr>
              <a:t>www.mgoi.ca</a:t>
            </a:r>
            <a:r>
              <a:rPr lang="en-US" altLang="en-US" sz="2600" dirty="0">
                <a:solidFill>
                  <a:schemeClr val="tx1"/>
                </a:solidFill>
              </a:rPr>
              <a:t> </a:t>
            </a:r>
          </a:p>
          <a:p>
            <a:pPr>
              <a:buFont typeface="Wingdings" panose="05000000000000000000" pitchFamily="2" charset="2"/>
              <a:buChar char="ü"/>
            </a:pPr>
            <a:r>
              <a:rPr lang="en-US" altLang="en-US" sz="2600" dirty="0">
                <a:solidFill>
                  <a:schemeClr val="tx1"/>
                </a:solidFill>
              </a:rPr>
              <a:t>The House Plant Expert, Dr. D.G. Hessayon </a:t>
            </a:r>
          </a:p>
          <a:p>
            <a:pPr>
              <a:buFont typeface="Wingdings" panose="05000000000000000000" pitchFamily="2" charset="2"/>
              <a:buChar char="ü"/>
            </a:pPr>
            <a:r>
              <a:rPr lang="en-US" sz="2600" dirty="0">
                <a:solidFill>
                  <a:schemeClr val="tx1"/>
                </a:solidFill>
              </a:rPr>
              <a:t>Making Things Grow – A Practical Guide for the Indoor Gardener, Thalasso Cruso, Alfred A. Knopf, New York, 1973</a:t>
            </a:r>
          </a:p>
          <a:p>
            <a:pPr>
              <a:buFont typeface="Wingdings" panose="05000000000000000000" pitchFamily="2" charset="2"/>
              <a:buChar char="ü"/>
            </a:pPr>
            <a:r>
              <a:rPr lang="en-US" sz="2600" dirty="0">
                <a:solidFill>
                  <a:schemeClr val="tx1"/>
                </a:solidFill>
              </a:rPr>
              <a:t>laidbackgardener.blog ( late Larry Hodgson)</a:t>
            </a:r>
          </a:p>
          <a:p>
            <a:pPr>
              <a:buFont typeface="Wingdings" panose="05000000000000000000" pitchFamily="2" charset="2"/>
              <a:buChar char="ü"/>
            </a:pPr>
            <a:r>
              <a:rPr lang="en-US" sz="2600" dirty="0">
                <a:solidFill>
                  <a:schemeClr val="tx1"/>
                </a:solidFill>
              </a:rPr>
              <a:t>gardenmyths.com (Robert Pavlis)</a:t>
            </a:r>
          </a:p>
          <a:p>
            <a:pPr>
              <a:buFont typeface="Wingdings" panose="05000000000000000000" pitchFamily="2" charset="2"/>
              <a:buChar char="ü"/>
            </a:pPr>
            <a:r>
              <a:rPr lang="en-CA" sz="2600" dirty="0">
                <a:solidFill>
                  <a:schemeClr val="tx1"/>
                </a:solidFill>
              </a:rPr>
              <a:t>University of Minnesota Extension </a:t>
            </a:r>
          </a:p>
          <a:p>
            <a:pPr lvl="1">
              <a:buFont typeface="Wingdings" panose="05000000000000000000" pitchFamily="2" charset="2"/>
              <a:buChar char="ü"/>
            </a:pPr>
            <a:r>
              <a:rPr lang="en-CA" sz="2600" dirty="0">
                <a:solidFill>
                  <a:schemeClr val="tx1"/>
                </a:solidFill>
              </a:rPr>
              <a:t>extension.umn.edu/find-plants/houseplants</a:t>
            </a:r>
          </a:p>
          <a:p>
            <a:pPr>
              <a:buFont typeface="Wingdings" panose="05000000000000000000" pitchFamily="2" charset="2"/>
              <a:buChar char="ü"/>
            </a:pPr>
            <a:r>
              <a:rPr lang="en-CA" sz="2600" dirty="0">
                <a:solidFill>
                  <a:schemeClr val="tx1"/>
                </a:solidFill>
              </a:rPr>
              <a:t>North Carolina Extension Gardener Plant Toolbox </a:t>
            </a:r>
          </a:p>
          <a:p>
            <a:pPr lvl="1">
              <a:buFont typeface="Wingdings" panose="05000000000000000000" pitchFamily="2" charset="2"/>
              <a:buChar char="ü"/>
            </a:pPr>
            <a:r>
              <a:rPr lang="en-CA" sz="2600" dirty="0">
                <a:solidFill>
                  <a:schemeClr val="tx1"/>
                </a:solidFill>
              </a:rPr>
              <a:t>plants.ces.ncsu.edu/plants/monstera-deliciosa/</a:t>
            </a:r>
          </a:p>
          <a:p>
            <a:pPr>
              <a:buFont typeface="Wingdings" panose="05000000000000000000" pitchFamily="2" charset="2"/>
              <a:buChar char="ü"/>
            </a:pPr>
            <a:r>
              <a:rPr lang="en-CA" sz="2600" dirty="0">
                <a:solidFill>
                  <a:schemeClr val="tx1"/>
                </a:solidFill>
              </a:rPr>
              <a:t>plantophiles.com/category/plants/</a:t>
            </a:r>
          </a:p>
          <a:p>
            <a:pPr>
              <a:buFont typeface="Wingdings" panose="05000000000000000000" pitchFamily="2" charset="2"/>
              <a:buChar char="ü"/>
            </a:pPr>
            <a:r>
              <a:rPr lang="en-CA" sz="2600" dirty="0">
                <a:solidFill>
                  <a:schemeClr val="tx1"/>
                </a:solidFill>
              </a:rPr>
              <a:t>.aspca.org/pet-care/animal-poison-control/toxic-and-non-toxic-plants</a:t>
            </a:r>
          </a:p>
          <a:p>
            <a:pPr>
              <a:buFont typeface="Wingdings" panose="05000000000000000000" pitchFamily="2" charset="2"/>
              <a:buChar char="ü"/>
            </a:pPr>
            <a:endParaRPr lang="en-US" altLang="en-US" sz="2400" dirty="0">
              <a:solidFill>
                <a:schemeClr val="tx1"/>
              </a:solidFill>
            </a:endParaRPr>
          </a:p>
          <a:p>
            <a:pPr marL="0" indent="0">
              <a:buNone/>
            </a:pPr>
            <a:endParaRPr lang="en-US" altLang="en-US" sz="2400" dirty="0"/>
          </a:p>
          <a:p>
            <a:pPr marL="457200" lvl="1" indent="0">
              <a:buNone/>
            </a:pPr>
            <a:endParaRPr lang="en-CA" sz="3600" dirty="0">
              <a:solidFill>
                <a:schemeClr val="tx1"/>
              </a:solidFill>
            </a:endParaRPr>
          </a:p>
        </p:txBody>
      </p:sp>
    </p:spTree>
    <p:extLst>
      <p:ext uri="{BB962C8B-B14F-4D97-AF65-F5344CB8AC3E}">
        <p14:creationId xmlns:p14="http://schemas.microsoft.com/office/powerpoint/2010/main" val="2486223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8" name="Title 1">
            <a:extLst>
              <a:ext uri="{FF2B5EF4-FFF2-40B4-BE49-F238E27FC236}">
                <a16:creationId xmlns:a16="http://schemas.microsoft.com/office/drawing/2014/main" id="{11D7C511-25EB-4F9E-BB39-E483AEC1D0EC}"/>
              </a:ext>
            </a:extLst>
          </p:cNvPr>
          <p:cNvSpPr>
            <a:spLocks noGrp="1"/>
          </p:cNvSpPr>
          <p:nvPr>
            <p:ph type="title"/>
          </p:nvPr>
        </p:nvSpPr>
        <p:spPr>
          <a:xfrm>
            <a:off x="609599" y="609600"/>
            <a:ext cx="7772400" cy="762000"/>
          </a:xfrm>
        </p:spPr>
        <p:txBody>
          <a:bodyPr>
            <a:normAutofit fontScale="90000"/>
          </a:bodyPr>
          <a:lstStyle/>
          <a:p>
            <a:r>
              <a:rPr lang="en-US" dirty="0"/>
              <a:t>You can find a copy of the presentation</a:t>
            </a:r>
            <a:br>
              <a:rPr lang="en-US" dirty="0"/>
            </a:br>
            <a:br>
              <a:rPr lang="en-US" dirty="0"/>
            </a:br>
            <a:r>
              <a:rPr lang="en-US" sz="3100" dirty="0"/>
              <a:t>EMG Website &gt; Community Activities &gt; Resources </a:t>
            </a:r>
          </a:p>
        </p:txBody>
      </p:sp>
      <p:sp>
        <p:nvSpPr>
          <p:cNvPr id="9" name="Footer Placeholder 3">
            <a:extLst>
              <a:ext uri="{FF2B5EF4-FFF2-40B4-BE49-F238E27FC236}">
                <a16:creationId xmlns:a16="http://schemas.microsoft.com/office/drawing/2014/main" id="{E132B5BD-4D0C-4D9B-A2BE-FD9A80E53B18}"/>
              </a:ext>
            </a:extLst>
          </p:cNvPr>
          <p:cNvSpPr>
            <a:spLocks noGrp="1"/>
          </p:cNvSpPr>
          <p:nvPr>
            <p:ph type="ftr" sz="quarter" idx="11"/>
          </p:nvPr>
        </p:nvSpPr>
        <p:spPr>
          <a:xfrm>
            <a:off x="609599" y="6136617"/>
            <a:ext cx="777240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Etobicoke Master Gardeners                       www.etobicokemastergardeners.ca</a:t>
            </a:r>
            <a:endParaRPr kumimoji="0" lang="en-CA" sz="16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3" name="Picture 2">
            <a:extLst>
              <a:ext uri="{FF2B5EF4-FFF2-40B4-BE49-F238E27FC236}">
                <a16:creationId xmlns:a16="http://schemas.microsoft.com/office/drawing/2014/main" id="{3E91B166-8172-74B7-B913-F9AAD751ADAB}"/>
              </a:ext>
            </a:extLst>
          </p:cNvPr>
          <p:cNvPicPr>
            <a:picLocks noChangeAspect="1"/>
          </p:cNvPicPr>
          <p:nvPr/>
        </p:nvPicPr>
        <p:blipFill>
          <a:blip r:embed="rId3"/>
          <a:stretch>
            <a:fillRect/>
          </a:stretch>
        </p:blipFill>
        <p:spPr>
          <a:xfrm>
            <a:off x="42582" y="2587409"/>
            <a:ext cx="9144000" cy="1958741"/>
          </a:xfrm>
          <a:prstGeom prst="rect">
            <a:avLst/>
          </a:prstGeom>
        </p:spPr>
      </p:pic>
    </p:spTree>
    <p:extLst>
      <p:ext uri="{BB962C8B-B14F-4D97-AF65-F5344CB8AC3E}">
        <p14:creationId xmlns:p14="http://schemas.microsoft.com/office/powerpoint/2010/main" val="8581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6" y="274638"/>
            <a:ext cx="8236424" cy="2620962"/>
          </a:xfrm>
        </p:spPr>
        <p:txBody>
          <a:bodyPr>
            <a:noAutofit/>
          </a:bodyPr>
          <a:lstStyle/>
          <a:p>
            <a:pPr algn="ctr"/>
            <a:r>
              <a:rPr lang="en-CA" sz="4800" dirty="0"/>
              <a:t> </a:t>
            </a:r>
          </a:p>
        </p:txBody>
      </p:sp>
      <p:sp>
        <p:nvSpPr>
          <p:cNvPr id="5" name="Slide Number Placeholder 4"/>
          <p:cNvSpPr>
            <a:spLocks noGrp="1"/>
          </p:cNvSpPr>
          <p:nvPr>
            <p:ph type="sldNum" sz="quarter" idx="12"/>
          </p:nvPr>
        </p:nvSpPr>
        <p:spPr/>
        <p:txBody>
          <a:bodyPr/>
          <a:lstStyle/>
          <a:p>
            <a:fld id="{6C266678-B013-4FF3-AC82-E67CC9536408}" type="slidenum">
              <a:rPr lang="en-US" smtClean="0"/>
              <a:pPr/>
              <a:t>47</a:t>
            </a:fld>
            <a:endParaRPr lang="en-US" dirty="0"/>
          </a:p>
        </p:txBody>
      </p:sp>
      <p:sp>
        <p:nvSpPr>
          <p:cNvPr id="15" name="Text Box 2"/>
          <p:cNvSpPr txBox="1">
            <a:spLocks noChangeArrowheads="1"/>
          </p:cNvSpPr>
          <p:nvPr/>
        </p:nvSpPr>
        <p:spPr bwMode="auto">
          <a:xfrm>
            <a:off x="450376" y="381000"/>
            <a:ext cx="829992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n-CA" altLang="en-US" sz="4800" b="1" dirty="0">
                <a:solidFill>
                  <a:schemeClr val="tx2">
                    <a:lumMod val="25000"/>
                  </a:schemeClr>
                </a:solidFill>
                <a:latin typeface="Times New Roman" pitchFamily="18" charset="0"/>
                <a:cs typeface="Arial" charset="0"/>
              </a:rPr>
              <a:t>Etobicoke Master Gardeners  </a:t>
            </a:r>
          </a:p>
          <a:p>
            <a:pPr algn="ctr" eaLnBrk="1" fontAlgn="base" hangingPunct="1">
              <a:spcBef>
                <a:spcPct val="50000"/>
              </a:spcBef>
              <a:spcAft>
                <a:spcPct val="0"/>
              </a:spcAft>
              <a:buFontTx/>
              <a:buNone/>
            </a:pPr>
            <a:r>
              <a:rPr lang="en-CA" altLang="en-US" sz="4800" b="1" dirty="0">
                <a:solidFill>
                  <a:schemeClr val="tx2">
                    <a:lumMod val="25000"/>
                  </a:schemeClr>
                </a:solidFill>
                <a:latin typeface="Times New Roman" pitchFamily="18" charset="0"/>
                <a:cs typeface="Arial" charset="0"/>
              </a:rPr>
              <a:t>Thank you!</a:t>
            </a:r>
          </a:p>
          <a:p>
            <a:pPr algn="ctr" eaLnBrk="1" fontAlgn="base" hangingPunct="1">
              <a:spcBef>
                <a:spcPct val="50000"/>
              </a:spcBef>
              <a:spcAft>
                <a:spcPct val="0"/>
              </a:spcAft>
              <a:buFontTx/>
              <a:buNone/>
            </a:pPr>
            <a:endParaRPr lang="en-CA" altLang="en-US" sz="4800" b="1" dirty="0">
              <a:solidFill>
                <a:schemeClr val="tx2">
                  <a:lumMod val="25000"/>
                </a:schemeClr>
              </a:solidFill>
              <a:latin typeface="Times New Roman" pitchFamily="18" charset="0"/>
              <a:cs typeface="Arial" charset="0"/>
            </a:endParaRPr>
          </a:p>
          <a:p>
            <a:pPr algn="ctr" eaLnBrk="1" fontAlgn="base" hangingPunct="1">
              <a:spcBef>
                <a:spcPct val="50000"/>
              </a:spcBef>
              <a:spcAft>
                <a:spcPct val="0"/>
              </a:spcAft>
              <a:buFontTx/>
              <a:buNone/>
            </a:pPr>
            <a:r>
              <a:rPr lang="en-CA" altLang="en-US" sz="4800" b="1" dirty="0">
                <a:solidFill>
                  <a:schemeClr val="tx2">
                    <a:lumMod val="25000"/>
                  </a:schemeClr>
                </a:solidFill>
                <a:latin typeface="Times New Roman" pitchFamily="18" charset="0"/>
                <a:cs typeface="Arial" charset="0"/>
              </a:rPr>
              <a:t>Questions </a:t>
            </a:r>
          </a:p>
        </p:txBody>
      </p:sp>
      <p:pic>
        <p:nvPicPr>
          <p:cNvPr id="12" name="Picture 4" descr="C:\Users\Owner\AppData\Local\Temp\SNAGHTML1e2ec8b3.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596" y="3429000"/>
            <a:ext cx="2438405" cy="14081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stretch>
            <a:fillRect/>
          </a:stretch>
        </p:blipFill>
        <p:spPr>
          <a:xfrm>
            <a:off x="6096000" y="3307316"/>
            <a:ext cx="1074078" cy="1494850"/>
          </a:xfrm>
          <a:prstGeom prst="rect">
            <a:avLst/>
          </a:prstGeom>
        </p:spPr>
      </p:pic>
    </p:spTree>
    <p:extLst>
      <p:ext uri="{BB962C8B-B14F-4D97-AF65-F5344CB8AC3E}">
        <p14:creationId xmlns:p14="http://schemas.microsoft.com/office/powerpoint/2010/main" val="157370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547" y="2116517"/>
            <a:ext cx="4800600" cy="1320800"/>
          </a:xfrm>
        </p:spPr>
        <p:txBody>
          <a:bodyPr vert="horz" lIns="91440" tIns="45720" rIns="91440" bIns="45720" rtlCol="0">
            <a:noAutofit/>
          </a:bodyPr>
          <a:lstStyle/>
          <a:p>
            <a:pPr algn="ctr">
              <a:lnSpc>
                <a:spcPct val="90000"/>
              </a:lnSpc>
            </a:pPr>
            <a:r>
              <a:rPr lang="en-US" sz="3200" b="1" dirty="0"/>
              <a:t> </a:t>
            </a:r>
            <a:r>
              <a:rPr lang="en-US" sz="3600" dirty="0"/>
              <a:t>Esthetics of Indoor Plants   </a:t>
            </a:r>
            <a:endParaRPr lang="en-US" sz="3200" b="1" dirty="0"/>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a:extLst>
              <a:ext uri="{FF2B5EF4-FFF2-40B4-BE49-F238E27FC236}">
                <a16:creationId xmlns:a16="http://schemas.microsoft.com/office/drawing/2014/main" id="{F12727A7-476A-E889-F1DB-D9AA95D013D8}"/>
              </a:ext>
            </a:extLst>
          </p:cNvPr>
          <p:cNvPicPr>
            <a:picLocks noChangeAspect="1"/>
          </p:cNvPicPr>
          <p:nvPr/>
        </p:nvPicPr>
        <p:blipFill rotWithShape="1">
          <a:blip r:embed="rId3" cstate="print"/>
          <a:srcRect l="5055"/>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pic>
        <p:nvPicPr>
          <p:cNvPr id="9" name="Picture 8">
            <a:extLst>
              <a:ext uri="{FF2B5EF4-FFF2-40B4-BE49-F238E27FC236}">
                <a16:creationId xmlns:a16="http://schemas.microsoft.com/office/drawing/2014/main" id="{5433B29F-9EC0-1B37-869A-F6ECE1DDFA60}"/>
              </a:ext>
            </a:extLst>
          </p:cNvPr>
          <p:cNvPicPr>
            <a:picLocks noChangeAspect="1"/>
          </p:cNvPicPr>
          <p:nvPr/>
        </p:nvPicPr>
        <p:blipFill>
          <a:blip r:embed="rId4" cstate="print"/>
          <a:stretch>
            <a:fillRect/>
          </a:stretch>
        </p:blipFill>
        <p:spPr>
          <a:xfrm>
            <a:off x="5791200" y="6528787"/>
            <a:ext cx="6547671" cy="329213"/>
          </a:xfrm>
          <a:prstGeom prst="rect">
            <a:avLst/>
          </a:prstGeom>
        </p:spPr>
      </p:pic>
    </p:spTree>
    <p:extLst>
      <p:ext uri="{BB962C8B-B14F-4D97-AF65-F5344CB8AC3E}">
        <p14:creationId xmlns:p14="http://schemas.microsoft.com/office/powerpoint/2010/main" val="2279341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CA" dirty="0">
                <a:solidFill>
                  <a:prstClr val="black"/>
                </a:solidFill>
              </a:rPr>
              <a:t>Ae</a:t>
            </a:r>
            <a:r>
              <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sthetics of Indoor Plants </a:t>
            </a: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fontScale="85000" lnSpcReduction="20000"/>
          </a:bodyPr>
          <a:lstStyle/>
          <a:p>
            <a:pPr>
              <a:buFont typeface="Wingdings" panose="05000000000000000000" pitchFamily="2" charset="2"/>
              <a:buChar char="ü"/>
            </a:pPr>
            <a:r>
              <a:rPr lang="en-US" sz="4400" dirty="0">
                <a:solidFill>
                  <a:schemeClr val="tx1"/>
                </a:solidFill>
                <a:latin typeface="Times New Roman" panose="02020603050405020304" pitchFamily="18" charset="0"/>
                <a:cs typeface="Times New Roman" panose="02020603050405020304" pitchFamily="18" charset="0"/>
              </a:rPr>
              <a:t>A wide variety of  shapes and sizes</a:t>
            </a:r>
          </a:p>
          <a:p>
            <a:pPr>
              <a:buFont typeface="Wingdings" panose="05000000000000000000" pitchFamily="2" charset="2"/>
              <a:buChar char="ü"/>
            </a:pPr>
            <a:endParaRPr lang="en-US" sz="44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4400" dirty="0">
                <a:solidFill>
                  <a:schemeClr val="tx1"/>
                </a:solidFill>
                <a:latin typeface="Times New Roman" panose="02020603050405020304" pitchFamily="18" charset="0"/>
                <a:cs typeface="Times New Roman" panose="02020603050405020304" pitchFamily="18" charset="0"/>
              </a:rPr>
              <a:t>Many have striking and colourful blooms</a:t>
            </a:r>
          </a:p>
          <a:p>
            <a:pPr>
              <a:buFont typeface="Wingdings" panose="05000000000000000000" pitchFamily="2" charset="2"/>
              <a:buChar char="ü"/>
            </a:pPr>
            <a:endParaRPr lang="en-US" sz="44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CA" sz="4400" dirty="0">
                <a:solidFill>
                  <a:schemeClr val="tx1"/>
                </a:solidFill>
                <a:latin typeface="Times New Roman" panose="02020603050405020304" pitchFamily="18" charset="0"/>
                <a:cs typeface="Times New Roman" panose="02020603050405020304" pitchFamily="18" charset="0"/>
              </a:rPr>
              <a:t>Offers many ways to display them</a:t>
            </a:r>
          </a:p>
          <a:p>
            <a:pPr>
              <a:buFont typeface="Wingdings" panose="05000000000000000000" pitchFamily="2" charset="2"/>
              <a:buChar char="ü"/>
            </a:pPr>
            <a:endParaRPr lang="en-CA" sz="44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CA" sz="4400" dirty="0">
                <a:solidFill>
                  <a:schemeClr val="tx1"/>
                </a:solidFill>
                <a:latin typeface="Times New Roman" panose="02020603050405020304" pitchFamily="18" charset="0"/>
                <a:cs typeface="Times New Roman" panose="02020603050405020304" pitchFamily="18" charset="0"/>
              </a:rPr>
              <a:t>Keep us in touch with nature</a:t>
            </a:r>
          </a:p>
          <a:p>
            <a:pPr>
              <a:buFont typeface="Wingdings" panose="05000000000000000000" pitchFamily="2" charset="2"/>
              <a:buChar char="ü"/>
            </a:pPr>
            <a:endParaRPr lang="en-CA" sz="3600" dirty="0">
              <a:solidFill>
                <a:schemeClr val="tx1"/>
              </a:solidFill>
            </a:endParaRPr>
          </a:p>
          <a:p>
            <a:pPr marL="457200" lvl="1" indent="0">
              <a:buNone/>
            </a:pPr>
            <a:endParaRPr lang="en-CA" sz="3600" dirty="0">
              <a:solidFill>
                <a:schemeClr val="tx1"/>
              </a:solidFill>
            </a:endParaRPr>
          </a:p>
        </p:txBody>
      </p:sp>
    </p:spTree>
    <p:extLst>
      <p:ext uri="{BB962C8B-B14F-4D97-AF65-F5344CB8AC3E}">
        <p14:creationId xmlns:p14="http://schemas.microsoft.com/office/powerpoint/2010/main" val="174329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Sizes and Shapes  </a:t>
            </a: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a:bodyPr>
          <a:lstStyle/>
          <a:p>
            <a:pPr>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Small and compact</a:t>
            </a:r>
          </a:p>
          <a:p>
            <a:pPr>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Tall and imposing</a:t>
            </a:r>
          </a:p>
          <a:p>
            <a:pPr>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Suitable for hanging</a:t>
            </a:r>
          </a:p>
          <a:p>
            <a:pPr>
              <a:buFont typeface="Wingdings" panose="05000000000000000000" pitchFamily="2" charset="2"/>
              <a:buChar char="ü"/>
            </a:pPr>
            <a:endParaRPr lang="en-CA" sz="3600" dirty="0">
              <a:solidFill>
                <a:schemeClr val="tx1"/>
              </a:solidFill>
            </a:endParaRPr>
          </a:p>
          <a:p>
            <a:pPr marL="457200" lvl="1" indent="0">
              <a:buNone/>
            </a:pPr>
            <a:endParaRPr lang="en-CA" sz="3600" dirty="0">
              <a:solidFill>
                <a:schemeClr val="tx1"/>
              </a:solidFill>
            </a:endParaRPr>
          </a:p>
        </p:txBody>
      </p:sp>
      <p:pic>
        <p:nvPicPr>
          <p:cNvPr id="2" name="Picture 1" descr="African Violet  Live Plant image 1">
            <a:extLst>
              <a:ext uri="{FF2B5EF4-FFF2-40B4-BE49-F238E27FC236}">
                <a16:creationId xmlns:a16="http://schemas.microsoft.com/office/drawing/2014/main" id="{BBD1D29D-0E80-8B47-BD42-552538ECE9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3017" y="114105"/>
            <a:ext cx="3227926" cy="2154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cus benjamina in white pot on metallic surface">
            <a:extLst>
              <a:ext uri="{FF2B5EF4-FFF2-40B4-BE49-F238E27FC236}">
                <a16:creationId xmlns:a16="http://schemas.microsoft.com/office/drawing/2014/main" id="{E1FBDD34-EF1C-DC4F-CBCC-A6B431B4D8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057" y="2438400"/>
            <a:ext cx="2838885" cy="42583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C43082-A318-1C97-981A-DC296F4B7E45}"/>
              </a:ext>
            </a:extLst>
          </p:cNvPr>
          <p:cNvPicPr>
            <a:picLocks noChangeAspect="1"/>
          </p:cNvPicPr>
          <p:nvPr/>
        </p:nvPicPr>
        <p:blipFill>
          <a:blip r:embed="rId5" cstate="print"/>
          <a:stretch>
            <a:fillRect/>
          </a:stretch>
        </p:blipFill>
        <p:spPr>
          <a:xfrm>
            <a:off x="1052644" y="3478964"/>
            <a:ext cx="3214556" cy="3214556"/>
          </a:xfrm>
          <a:prstGeom prst="rect">
            <a:avLst/>
          </a:prstGeom>
        </p:spPr>
      </p:pic>
    </p:spTree>
    <p:extLst>
      <p:ext uri="{BB962C8B-B14F-4D97-AF65-F5344CB8AC3E}">
        <p14:creationId xmlns:p14="http://schemas.microsoft.com/office/powerpoint/2010/main" val="202954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Beautiful Blooms  </a:t>
            </a: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a:bodyPr>
          <a:lstStyle/>
          <a:p>
            <a:pPr>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Orchids</a:t>
            </a:r>
          </a:p>
          <a:p>
            <a:pPr>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African violets</a:t>
            </a:r>
          </a:p>
          <a:p>
            <a:pPr>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Anthuriu</a:t>
            </a:r>
            <a:r>
              <a:rPr lang="en-CA" sz="3600" dirty="0">
                <a:solidFill>
                  <a:schemeClr val="tx1"/>
                </a:solidFill>
              </a:rPr>
              <a:t>m</a:t>
            </a:r>
            <a:r>
              <a:rPr lang="en-CA" sz="3600" dirty="0">
                <a:solidFill>
                  <a:schemeClr val="tx1"/>
                </a:solidFill>
                <a:latin typeface="Times New Roman" panose="02020603050405020304" pitchFamily="18" charset="0"/>
                <a:cs typeface="Times New Roman" panose="02020603050405020304" pitchFamily="18" charset="0"/>
              </a:rPr>
              <a:t>s </a:t>
            </a:r>
          </a:p>
          <a:p>
            <a:pPr>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Cyclamen</a:t>
            </a:r>
          </a:p>
          <a:p>
            <a:pPr marL="0" indent="0">
              <a:buNone/>
            </a:pPr>
            <a:endParaRPr lang="en-CA" sz="3600" dirty="0">
              <a:solidFill>
                <a:schemeClr val="tx1"/>
              </a:solidFill>
            </a:endParaRPr>
          </a:p>
          <a:p>
            <a:pPr marL="457200" lvl="1" indent="0">
              <a:buNone/>
            </a:pPr>
            <a:endParaRPr lang="en-CA" sz="3600" dirty="0">
              <a:solidFill>
                <a:schemeClr val="tx1"/>
              </a:solidFill>
            </a:endParaRPr>
          </a:p>
        </p:txBody>
      </p:sp>
      <p:pic>
        <p:nvPicPr>
          <p:cNvPr id="2" name="Picture 1" descr="An Indoor Potted Orchid Plant">
            <a:extLst>
              <a:ext uri="{FF2B5EF4-FFF2-40B4-BE49-F238E27FC236}">
                <a16:creationId xmlns:a16="http://schemas.microsoft.com/office/drawing/2014/main" id="{C98F2ED2-4DE8-1790-7630-830B082636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103" y="218823"/>
            <a:ext cx="4600697" cy="613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353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
            <a:extLst>
              <a:ext uri="{FF2B5EF4-FFF2-40B4-BE49-F238E27FC236}">
                <a16:creationId xmlns:a16="http://schemas.microsoft.com/office/drawing/2014/main" id="{8322E342-02BF-4960-93C8-2DEEAA47C897}"/>
              </a:ext>
            </a:extLst>
          </p:cNvPr>
          <p:cNvSpPr txBox="1">
            <a:spLocks/>
          </p:cNvSpPr>
          <p:nvPr/>
        </p:nvSpPr>
        <p:spPr>
          <a:xfrm>
            <a:off x="415688" y="692232"/>
            <a:ext cx="8236424" cy="26209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12" name="Title 1">
            <a:extLst>
              <a:ext uri="{FF2B5EF4-FFF2-40B4-BE49-F238E27FC236}">
                <a16:creationId xmlns:a16="http://schemas.microsoft.com/office/drawing/2014/main" id="{0F66CE9B-CECC-4C42-A062-5CE1C3A3E954}"/>
              </a:ext>
            </a:extLst>
          </p:cNvPr>
          <p:cNvSpPr txBox="1">
            <a:spLocks/>
          </p:cNvSpPr>
          <p:nvPr/>
        </p:nvSpPr>
        <p:spPr>
          <a:xfrm>
            <a:off x="883298" y="568079"/>
            <a:ext cx="8229600" cy="715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CA" dirty="0">
                <a:solidFill>
                  <a:prstClr val="black"/>
                </a:solidFill>
              </a:rPr>
              <a:t>Ways to display plants </a:t>
            </a:r>
            <a:r>
              <a:rPr kumimoji="0" lang="en-CA"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p:txBody>
      </p:sp>
      <p:sp>
        <p:nvSpPr>
          <p:cNvPr id="21" name="Footer Placeholder 3">
            <a:extLst>
              <a:ext uri="{FF2B5EF4-FFF2-40B4-BE49-F238E27FC236}">
                <a16:creationId xmlns:a16="http://schemas.microsoft.com/office/drawing/2014/main" id="{DBB1C7BE-BA4A-4C05-A2F7-C025F00EE5C9}"/>
              </a:ext>
            </a:extLst>
          </p:cNvPr>
          <p:cNvSpPr>
            <a:spLocks noGrp="1"/>
          </p:cNvSpPr>
          <p:nvPr>
            <p:ph type="ftr" sz="quarter" idx="11"/>
          </p:nvPr>
        </p:nvSpPr>
        <p:spPr>
          <a:xfrm>
            <a:off x="685799" y="6368722"/>
            <a:ext cx="777240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Etobicoke Master Gardeners                       www.etobicokemastergardeners.ca</a:t>
            </a:r>
            <a:endParaRPr kumimoji="0" lang="en-CA" sz="16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Content Placeholder 2">
            <a:extLst>
              <a:ext uri="{FF2B5EF4-FFF2-40B4-BE49-F238E27FC236}">
                <a16:creationId xmlns:a16="http://schemas.microsoft.com/office/drawing/2014/main" id="{64D9CD12-2D11-41DD-AF42-A42E766D681F}"/>
              </a:ext>
            </a:extLst>
          </p:cNvPr>
          <p:cNvSpPr>
            <a:spLocks noGrp="1"/>
          </p:cNvSpPr>
          <p:nvPr>
            <p:ph idx="1"/>
          </p:nvPr>
        </p:nvSpPr>
        <p:spPr>
          <a:xfrm>
            <a:off x="942117" y="1452560"/>
            <a:ext cx="7516083" cy="4622136"/>
          </a:xfrm>
        </p:spPr>
        <p:txBody>
          <a:bodyPr>
            <a:normAutofit/>
          </a:bodyPr>
          <a:lstStyle/>
          <a:p>
            <a:pPr>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Depending upon the size and shape of your space:</a:t>
            </a:r>
          </a:p>
          <a:p>
            <a:pPr lvl="1">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Window displays</a:t>
            </a:r>
          </a:p>
          <a:p>
            <a:pPr lvl="1">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Accent plant and floor arrangement</a:t>
            </a:r>
          </a:p>
          <a:p>
            <a:pPr lvl="1">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Staged displays</a:t>
            </a:r>
          </a:p>
          <a:p>
            <a:pPr lvl="1">
              <a:buFont typeface="Wingdings" panose="05000000000000000000" pitchFamily="2" charset="2"/>
              <a:buChar char="ü"/>
            </a:pPr>
            <a:r>
              <a:rPr lang="en-CA" sz="3600" dirty="0">
                <a:solidFill>
                  <a:schemeClr val="tx1"/>
                </a:solidFill>
                <a:latin typeface="Times New Roman" panose="02020603050405020304" pitchFamily="18" charset="0"/>
                <a:cs typeface="Times New Roman" panose="02020603050405020304" pitchFamily="18" charset="0"/>
              </a:rPr>
              <a:t>Terrarium</a:t>
            </a:r>
          </a:p>
          <a:p>
            <a:pPr eaLnBrk="1" hangingPunct="1">
              <a:spcBef>
                <a:spcPct val="0"/>
              </a:spcBef>
              <a:buFontTx/>
              <a:buNone/>
            </a:pPr>
            <a:endParaRPr lang="en-CA" sz="3600" dirty="0"/>
          </a:p>
          <a:p>
            <a:pPr>
              <a:buFont typeface="Wingdings" panose="05000000000000000000" pitchFamily="2" charset="2"/>
              <a:buChar char="ü"/>
            </a:pPr>
            <a:endParaRPr lang="en-CA" sz="3600" dirty="0">
              <a:solidFill>
                <a:schemeClr val="tx1"/>
              </a:solidFill>
            </a:endParaRPr>
          </a:p>
          <a:p>
            <a:pPr marL="457200" lvl="1" indent="0">
              <a:buNone/>
            </a:pPr>
            <a:endParaRPr lang="en-CA" sz="3600" dirty="0">
              <a:solidFill>
                <a:schemeClr val="tx1"/>
              </a:solidFill>
            </a:endParaRPr>
          </a:p>
        </p:txBody>
      </p:sp>
      <p:pic>
        <p:nvPicPr>
          <p:cNvPr id="5" name="Picture 4">
            <a:extLst>
              <a:ext uri="{FF2B5EF4-FFF2-40B4-BE49-F238E27FC236}">
                <a16:creationId xmlns:a16="http://schemas.microsoft.com/office/drawing/2014/main" id="{7B8F9155-4291-5105-FE34-4F4E82C8752C}"/>
              </a:ext>
            </a:extLst>
          </p:cNvPr>
          <p:cNvPicPr>
            <a:picLocks noChangeAspect="1"/>
          </p:cNvPicPr>
          <p:nvPr/>
        </p:nvPicPr>
        <p:blipFill>
          <a:blip r:embed="rId3" cstate="print"/>
          <a:stretch>
            <a:fillRect/>
          </a:stretch>
        </p:blipFill>
        <p:spPr>
          <a:xfrm>
            <a:off x="-393" y="5290015"/>
            <a:ext cx="4534293" cy="1585097"/>
          </a:xfrm>
          <a:prstGeom prst="rect">
            <a:avLst/>
          </a:prstGeom>
        </p:spPr>
      </p:pic>
      <p:pic>
        <p:nvPicPr>
          <p:cNvPr id="7" name="Picture 6">
            <a:extLst>
              <a:ext uri="{FF2B5EF4-FFF2-40B4-BE49-F238E27FC236}">
                <a16:creationId xmlns:a16="http://schemas.microsoft.com/office/drawing/2014/main" id="{EAC635AD-2096-AB81-AA01-02D88CADAF4E}"/>
              </a:ext>
            </a:extLst>
          </p:cNvPr>
          <p:cNvPicPr>
            <a:picLocks noChangeAspect="1"/>
          </p:cNvPicPr>
          <p:nvPr/>
        </p:nvPicPr>
        <p:blipFill>
          <a:blip r:embed="rId3" cstate="print"/>
          <a:stretch>
            <a:fillRect/>
          </a:stretch>
        </p:blipFill>
        <p:spPr>
          <a:xfrm>
            <a:off x="4572000" y="5290014"/>
            <a:ext cx="4534293" cy="1585097"/>
          </a:xfrm>
          <a:prstGeom prst="rect">
            <a:avLst/>
          </a:prstGeom>
        </p:spPr>
      </p:pic>
      <p:pic>
        <p:nvPicPr>
          <p:cNvPr id="10" name="Picture 9">
            <a:extLst>
              <a:ext uri="{FF2B5EF4-FFF2-40B4-BE49-F238E27FC236}">
                <a16:creationId xmlns:a16="http://schemas.microsoft.com/office/drawing/2014/main" id="{BBB40A4E-C01D-4917-0FB5-EED00E7F0AB8}"/>
              </a:ext>
            </a:extLst>
          </p:cNvPr>
          <p:cNvPicPr>
            <a:picLocks noChangeAspect="1"/>
          </p:cNvPicPr>
          <p:nvPr/>
        </p:nvPicPr>
        <p:blipFill>
          <a:blip r:embed="rId4" cstate="print"/>
          <a:stretch>
            <a:fillRect/>
          </a:stretch>
        </p:blipFill>
        <p:spPr>
          <a:xfrm>
            <a:off x="3710840" y="5320978"/>
            <a:ext cx="1623160" cy="1559508"/>
          </a:xfrm>
          <a:prstGeom prst="rect">
            <a:avLst/>
          </a:prstGeom>
        </p:spPr>
      </p:pic>
    </p:spTree>
    <p:extLst>
      <p:ext uri="{BB962C8B-B14F-4D97-AF65-F5344CB8AC3E}">
        <p14:creationId xmlns:p14="http://schemas.microsoft.com/office/powerpoint/2010/main" val="202573893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28999</TotalTime>
  <Words>9850</Words>
  <Application>Microsoft Office PowerPoint</Application>
  <PresentationFormat>On-screen Show (4:3)</PresentationFormat>
  <Paragraphs>1198</Paragraphs>
  <Slides>47</Slides>
  <Notes>47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MS UI Gothic</vt:lpstr>
      <vt:lpstr>Argos</vt:lpstr>
      <vt:lpstr>Arial</vt:lpstr>
      <vt:lpstr>Calibri</vt:lpstr>
      <vt:lpstr>Georgia</vt:lpstr>
      <vt:lpstr>Helvetica Neue</vt:lpstr>
      <vt:lpstr>OpenSans</vt:lpstr>
      <vt:lpstr>Plus Jakarta Sans</vt:lpstr>
      <vt:lpstr>times new roman</vt:lpstr>
      <vt:lpstr>times new roman</vt:lpstr>
      <vt:lpstr>Trebuchet MS</vt:lpstr>
      <vt:lpstr>UniversCondensed</vt:lpstr>
      <vt:lpstr>Wingdings</vt:lpstr>
      <vt:lpstr>Wingdings 3</vt:lpstr>
      <vt:lpstr>Facet</vt:lpstr>
      <vt:lpstr> Indoor Plant Gardening:  Growing Houseplants   </vt:lpstr>
      <vt:lpstr>PowerPoint Presentation</vt:lpstr>
      <vt:lpstr>Agenda</vt:lpstr>
      <vt:lpstr>PowerPoint Presentation</vt:lpstr>
      <vt:lpstr> Esthetics of Indoor Plants   </vt:lpstr>
      <vt:lpstr>PowerPoint Presentation</vt:lpstr>
      <vt:lpstr>PowerPoint Presentation</vt:lpstr>
      <vt:lpstr>PowerPoint Presentation</vt:lpstr>
      <vt:lpstr>PowerPoint Presentation</vt:lpstr>
      <vt:lpstr> Growing conditions  and Indoor Plant Care</vt:lpstr>
      <vt:lpstr>Growing Conditions Indoor Plant Care </vt:lpstr>
      <vt:lpstr>PowerPoint Presentation</vt:lpstr>
      <vt:lpstr>Growing Under Lights</vt:lpstr>
      <vt:lpstr>PowerPoint Presentation</vt:lpstr>
      <vt:lpstr>PowerPoint Presentation</vt:lpstr>
      <vt:lpstr>PowerPoint Presentation</vt:lpstr>
      <vt:lpstr>PowerPoint Presentation</vt:lpstr>
      <vt:lpstr>Grooming Your Indoor Plants </vt:lpstr>
      <vt:lpstr>Feeding your indoor plants</vt:lpstr>
      <vt:lpstr> How to choose the    right indoor plants </vt:lpstr>
      <vt:lpstr>PowerPoint Presentation</vt:lpstr>
      <vt:lpstr> Challenges of Indoor Gardening </vt:lpstr>
      <vt:lpstr>PowerPoint Presentation</vt:lpstr>
      <vt:lpstr>PowerPoint Presentation</vt:lpstr>
      <vt:lpstr>PowerPoint Presentation</vt:lpstr>
      <vt:lpstr>PowerPoint Presentation</vt:lpstr>
      <vt:lpstr>Predators</vt:lpstr>
      <vt:lpstr> Indoor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Up </vt:lpstr>
      <vt:lpstr>References</vt:lpstr>
      <vt:lpstr>You can find a copy of the presentation  EMG Website &gt; Community Activities &gt; Resources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Suzanne Zacharczyk</dc:creator>
  <cp:lastModifiedBy>Suzanne Zacharczyk</cp:lastModifiedBy>
  <cp:revision>279</cp:revision>
  <cp:lastPrinted>2022-09-25T10:34:44Z</cp:lastPrinted>
  <dcterms:created xsi:type="dcterms:W3CDTF">2020-02-22T12:30:40Z</dcterms:created>
  <dcterms:modified xsi:type="dcterms:W3CDTF">2023-09-27T00:01:04Z</dcterms:modified>
</cp:coreProperties>
</file>